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4" r:id="rId8"/>
  </p:sldMasterIdLst>
  <p:notesMasterIdLst>
    <p:notesMasterId r:id="rId13"/>
  </p:notesMasterIdLst>
  <p:handoutMasterIdLst>
    <p:handoutMasterId r:id="rId76"/>
  </p:handoutMasterIdLst>
  <p:sldIdLst>
    <p:sldId id="1530" r:id="rId9"/>
    <p:sldId id="1517" r:id="rId10"/>
    <p:sldId id="464" r:id="rId11"/>
    <p:sldId id="1447" r:id="rId12"/>
    <p:sldId id="1448" r:id="rId14"/>
    <p:sldId id="1451" r:id="rId15"/>
    <p:sldId id="1518" r:id="rId16"/>
    <p:sldId id="1534" r:id="rId17"/>
    <p:sldId id="1454" r:id="rId18"/>
    <p:sldId id="1455" r:id="rId19"/>
    <p:sldId id="1456" r:id="rId20"/>
    <p:sldId id="1458" r:id="rId21"/>
    <p:sldId id="1460" r:id="rId22"/>
    <p:sldId id="1462" r:id="rId23"/>
    <p:sldId id="1531" r:id="rId24"/>
    <p:sldId id="1464" r:id="rId25"/>
    <p:sldId id="1465" r:id="rId26"/>
    <p:sldId id="1195" r:id="rId27"/>
    <p:sldId id="1196" r:id="rId28"/>
    <p:sldId id="1468" r:id="rId29"/>
    <p:sldId id="1519" r:id="rId30"/>
    <p:sldId id="1524" r:id="rId31"/>
    <p:sldId id="1366" r:id="rId32"/>
    <p:sldId id="1470" r:id="rId33"/>
    <p:sldId id="1471" r:id="rId34"/>
    <p:sldId id="1472" r:id="rId35"/>
    <p:sldId id="1384" r:id="rId36"/>
    <p:sldId id="1520" r:id="rId37"/>
    <p:sldId id="1525" r:id="rId38"/>
    <p:sldId id="1532" r:id="rId39"/>
    <p:sldId id="1475" r:id="rId40"/>
    <p:sldId id="1476" r:id="rId41"/>
    <p:sldId id="1477" r:id="rId42"/>
    <p:sldId id="1479" r:id="rId43"/>
    <p:sldId id="1480" r:id="rId44"/>
    <p:sldId id="1481" r:id="rId45"/>
    <p:sldId id="1483" r:id="rId46"/>
    <p:sldId id="1535" r:id="rId47"/>
    <p:sldId id="1485" r:id="rId48"/>
    <p:sldId id="1521" r:id="rId49"/>
    <p:sldId id="1526" r:id="rId50"/>
    <p:sldId id="1495" r:id="rId51"/>
    <p:sldId id="1496" r:id="rId52"/>
    <p:sldId id="1498" r:id="rId53"/>
    <p:sldId id="1533" r:id="rId54"/>
    <p:sldId id="1522" r:id="rId55"/>
    <p:sldId id="1529" r:id="rId56"/>
    <p:sldId id="1488" r:id="rId57"/>
    <p:sldId id="1489" r:id="rId58"/>
    <p:sldId id="1490" r:id="rId59"/>
    <p:sldId id="1491" r:id="rId60"/>
    <p:sldId id="1493" r:id="rId61"/>
    <p:sldId id="1494" r:id="rId62"/>
    <p:sldId id="1537" r:id="rId63"/>
    <p:sldId id="1492" r:id="rId64"/>
    <p:sldId id="1523" r:id="rId65"/>
    <p:sldId id="1528" r:id="rId66"/>
    <p:sldId id="1507" r:id="rId67"/>
    <p:sldId id="1508" r:id="rId68"/>
    <p:sldId id="1509" r:id="rId69"/>
    <p:sldId id="1510" r:id="rId70"/>
    <p:sldId id="1512" r:id="rId71"/>
    <p:sldId id="474" r:id="rId72"/>
    <p:sldId id="1515" r:id="rId73"/>
    <p:sldId id="1516" r:id="rId74"/>
    <p:sldId id="153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A26"/>
    <a:srgbClr val="8A8A8A"/>
    <a:srgbClr val="4C5252"/>
    <a:srgbClr val="F9F9F9"/>
    <a:srgbClr val="48504F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8" autoAdjust="0"/>
    <p:restoredTop sz="92535" autoAdjust="0"/>
  </p:normalViewPr>
  <p:slideViewPr>
    <p:cSldViewPr snapToGrid="0">
      <p:cViewPr varScale="1">
        <p:scale>
          <a:sx n="114" d="100"/>
          <a:sy n="114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C63F50-FC71-46DD-9BDC-11F985EF41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8" Type="http://schemas.openxmlformats.org/officeDocument/2006/relationships/theme" Target="../theme/theme6.xml"/><Relationship Id="rId17" Type="http://schemas.openxmlformats.org/officeDocument/2006/relationships/image" Target="../media/image7.svg"/><Relationship Id="rId16" Type="http://schemas.openxmlformats.org/officeDocument/2006/relationships/image" Target="../media/image6.png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6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信息熵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186164" y="1477822"/>
            <a:ext cx="53017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计算方法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598953" y="4947066"/>
            <a:ext cx="5199412" cy="8949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占位符 2"/>
              <p:cNvSpPr txBox="1"/>
              <p:nvPr/>
            </p:nvSpPr>
            <p:spPr>
              <a:xfrm>
                <a:off x="1513113" y="2067771"/>
                <a:ext cx="9578816" cy="74099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H(x)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14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lang="zh-CN" altLang="en-US" sz="1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其中 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P(x</a:t>
                </a:r>
                <a:r>
                  <a:rPr lang="en-GB" altLang="zh-CN" sz="1400" baseline="-250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表示数据中类别出现的概率，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H(x)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表示信息的信息熵值</a:t>
                </a:r>
                <a:endParaRPr lang="zh-CN" altLang="en-US" sz="1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2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113" y="2067771"/>
                <a:ext cx="9578816" cy="740998"/>
              </a:xfrm>
              <a:prstGeom prst="rect">
                <a:avLst/>
              </a:prstGeom>
              <a:blipFill rotWithShape="1">
                <a:blip r:embed="rId1"/>
                <a:stretch>
                  <a:fillRect l="-6" t="-28" r="4" b="-10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2"/>
          <p:cNvSpPr txBox="1"/>
          <p:nvPr/>
        </p:nvSpPr>
        <p:spPr>
          <a:xfrm>
            <a:off x="1186164" y="3429000"/>
            <a:ext cx="94927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栗子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1-1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：计算</a:t>
            </a:r>
            <a:r>
              <a:rPr kumimoji="0" lang="zh-CN" altLang="en-US" sz="1600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</a:t>
            </a:r>
            <a:r>
              <a:rPr lang="zh-CN" altLang="el-GR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ABCDEFGH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 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信息熵，其中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出现的概率为：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1/8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占位符 2"/>
              <p:cNvSpPr txBox="1"/>
              <p:nvPr/>
            </p:nvSpPr>
            <p:spPr>
              <a:xfrm>
                <a:off x="1787522" y="3886879"/>
                <a:ext cx="5984877" cy="89490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</a:t>
                </a:r>
                <a:r>
                  <a:rPr lang="el-GR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α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lang="zh-CN" altLang="en-US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zh-CN" alt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r>
                          <a:rPr lang="zh-CN" altLang="en-US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  <m:r>
                      <a:rPr lang="zh-CN" altLang="en-US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r>
                      <a:rPr lang="zh-CN" altLang="en-US" sz="1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∗</m:t>
                    </m:r>
                    <m:r>
                      <a:rPr lang="en-US" altLang="zh-CN" sz="1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8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22" y="3886879"/>
                <a:ext cx="5984877" cy="894907"/>
              </a:xfrm>
              <a:prstGeom prst="rect">
                <a:avLst/>
              </a:prstGeom>
              <a:blipFill rotWithShape="1">
                <a:blip r:embed="rId2"/>
                <a:stretch>
                  <a:fillRect l="-11" t="-5" r="1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2"/>
          <p:cNvSpPr txBox="1"/>
          <p:nvPr/>
        </p:nvSpPr>
        <p:spPr>
          <a:xfrm>
            <a:off x="1186164" y="4856861"/>
            <a:ext cx="8284407" cy="8949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栗子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1-2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：计算</a:t>
            </a:r>
            <a:r>
              <a:rPr kumimoji="0" lang="zh-CN" altLang="en-US" sz="1600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β</a:t>
            </a:r>
            <a:r>
              <a:rPr lang="zh-CN" altLang="el-GR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AAAABBCD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 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信息熵</a:t>
            </a:r>
            <a:endParaRPr lang="en-US" altLang="zh-CN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 其中</a:t>
            </a:r>
            <a:r>
              <a:rPr lang="en-GB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 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出现的概率为</a:t>
            </a:r>
            <a:r>
              <a:rPr lang="en-US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1/2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GB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 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出现的概率为</a:t>
            </a:r>
            <a:r>
              <a:rPr lang="en-US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1/4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GB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GB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</a:t>
            </a:r>
            <a:r>
              <a:rPr lang="zh-CN" altLang="en-US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出现的概率为</a:t>
            </a:r>
            <a:r>
              <a:rPr lang="en-US" altLang="zh-CN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1/8</a:t>
            </a:r>
            <a:endParaRPr lang="en-US" altLang="zh-CN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defRPr/>
            </a:pP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占位符 2"/>
              <p:cNvSpPr txBox="1"/>
              <p:nvPr/>
            </p:nvSpPr>
            <p:spPr>
              <a:xfrm>
                <a:off x="1787522" y="5689035"/>
                <a:ext cx="9065536" cy="5484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</a:t>
                </a:r>
                <a:r>
                  <a:rPr lang="el-GR" altLang="zh-CN" sz="1400" dirty="0">
                    <a:solidFill>
                      <a:srgbClr val="333333"/>
                    </a:solidFill>
                    <a:latin typeface="Open Sans" panose="020B0606030504020204" pitchFamily="34" charset="0"/>
                  </a:rPr>
                  <a:t>β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lang="zh-CN" altLang="en-US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zh-CN" alt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den>
                        </m:f>
                        <m:r>
                          <a:rPr lang="zh-CN" altLang="en-US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  <m:r>
                      <a:rPr lang="zh-CN" altLang="en-US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lang="zh-CN" altLang="en-US" sz="140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lang="zh-CN" altLang="en-US" sz="140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  <m:r>
                      <a:rPr lang="zh-CN" altLang="en-US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∗</m:t>
                    </m:r>
                    <m:r>
                      <a:rPr lang="en-US" altLang="zh-CN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2</m:t>
                    </m:r>
                    <m:r>
                      <a:rPr lang="zh-CN" altLang="en-US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den>
                    </m:f>
                    <m:r>
                      <a:rPr lang="zh-CN" altLang="en-US" sz="14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∗</m:t>
                    </m:r>
                  </m:oMath>
                </a14:m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1.75</a:t>
                </a:r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</a:t>
                </a:r>
                <a:endPara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8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22" y="5689035"/>
                <a:ext cx="9065536" cy="548478"/>
              </a:xfrm>
              <a:prstGeom prst="rect">
                <a:avLst/>
              </a:prstGeom>
              <a:blipFill rotWithShape="1">
                <a:blip r:embed="rId3"/>
                <a:stretch>
                  <a:fillRect l="-7" t="-13" r="3" b="-5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443991" y="3302958"/>
            <a:ext cx="7792856" cy="46929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881539" y="1856930"/>
            <a:ext cx="7792856" cy="46929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栗子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：假如数据集有三个类别，分别占比为：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{⅓,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⅓,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⅓}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，信息熵：</a:t>
            </a:r>
            <a:endParaRPr kumimoji="0" lang="zh-CN" alt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845556" y="3357844"/>
            <a:ext cx="8817806" cy="4287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栗子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2-2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假如数据集有三个类别，分别占比为：</a:t>
            </a:r>
            <a:r>
              <a:rPr lang="en-US" altLang="zh-CN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{1/10,</a:t>
            </a:r>
            <a:r>
              <a:rPr lang="zh-CN" altLang="en-US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2/10,</a:t>
            </a:r>
            <a:r>
              <a:rPr lang="zh-CN" altLang="en-US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7/10}</a:t>
            </a:r>
            <a:r>
              <a:rPr lang="zh-CN" altLang="en-US" sz="1800" b="0" i="0" dirty="0"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，信息熵：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占位符 2"/>
              <p:cNvSpPr txBox="1"/>
              <p:nvPr/>
            </p:nvSpPr>
            <p:spPr>
              <a:xfrm>
                <a:off x="1632560" y="2517559"/>
                <a:ext cx="7079129" cy="48897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zh-CN" alt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den>
                        </m:f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*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1.0986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8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560" y="2517559"/>
                <a:ext cx="7079129" cy="488970"/>
              </a:xfrm>
              <a:prstGeom prst="rect">
                <a:avLst/>
              </a:prstGeom>
              <a:blipFill rotWithShape="1">
                <a:blip r:embed="rId1"/>
                <a:stretch>
                  <a:fillRect l="-9" t="-86" r="2" b="-2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占位符 2"/>
              <p:cNvSpPr txBox="1"/>
              <p:nvPr/>
            </p:nvSpPr>
            <p:spPr>
              <a:xfrm>
                <a:off x="1681480" y="3786505"/>
                <a:ext cx="9891395" cy="314960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zh-CN" alt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10</m:t>
                            </m:r>
                          </m:den>
                        </m:f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lang="zh-CN" altLang="en-US" sz="18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10</m:t>
                            </m:r>
                          </m:den>
                        </m:f>
                        <m:r>
                          <a:rPr lang="zh-CN" altLang="en-US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lang="zh-CN" altLang="en-US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lang="zh-CN" altLang="en-US" sz="18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10</m:t>
                            </m:r>
                          </m:den>
                        </m:f>
                        <m:r>
                          <a:rPr lang="zh-CN" altLang="en-US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8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.8018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9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80" y="3786505"/>
                <a:ext cx="9891395" cy="314960"/>
              </a:xfrm>
              <a:prstGeom prst="rect">
                <a:avLst/>
              </a:prstGeom>
              <a:blipFill rotWithShape="1">
                <a:blip r:embed="rId2"/>
                <a:stretch>
                  <a:fillRect b="-100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占位符 2"/>
          <p:cNvSpPr txBox="1"/>
          <p:nvPr/>
        </p:nvSpPr>
        <p:spPr>
          <a:xfrm>
            <a:off x="1649600" y="6259201"/>
            <a:ext cx="7792856" cy="46929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文本占位符 2"/>
          <p:cNvSpPr txBox="1"/>
          <p:nvPr/>
        </p:nvSpPr>
        <p:spPr>
          <a:xfrm>
            <a:off x="881539" y="4562069"/>
            <a:ext cx="783015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栗子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2-3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800" b="0" i="0" dirty="0">
                <a:effectLst/>
                <a:latin typeface="Roboto" panose="02000000000000000000" pitchFamily="2" charset="0"/>
              </a:rPr>
              <a:t>假如数据集有三个类别，分别占比为：</a:t>
            </a:r>
            <a:r>
              <a:rPr lang="en-US" altLang="zh-CN" sz="1800" b="0" i="0" dirty="0">
                <a:effectLst/>
                <a:latin typeface="Roboto" panose="02000000000000000000" pitchFamily="2" charset="0"/>
              </a:rPr>
              <a:t>{1,</a:t>
            </a:r>
            <a:r>
              <a:rPr lang="zh-CN" altLang="en-US" sz="1800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zh-CN" sz="1800" dirty="0">
                <a:latin typeface="Roboto" panose="02000000000000000000" pitchFamily="2" charset="0"/>
              </a:rPr>
              <a:t>0</a:t>
            </a:r>
            <a:r>
              <a:rPr lang="en-US" altLang="zh-CN" sz="1800" b="0" i="0" dirty="0">
                <a:effectLst/>
                <a:latin typeface="Roboto" panose="02000000000000000000" pitchFamily="2" charset="0"/>
              </a:rPr>
              <a:t>,</a:t>
            </a:r>
            <a:r>
              <a:rPr lang="zh-CN" altLang="en-US" sz="1800" b="0" i="0" dirty="0">
                <a:effectLst/>
                <a:latin typeface="Roboto" panose="02000000000000000000" pitchFamily="2" charset="0"/>
              </a:rPr>
              <a:t> </a:t>
            </a:r>
            <a:r>
              <a:rPr lang="zh-CN" altLang="en-US" sz="1800" dirty="0">
                <a:latin typeface="Roboto" panose="02000000000000000000" pitchFamily="2" charset="0"/>
              </a:rPr>
              <a:t> </a:t>
            </a:r>
            <a:r>
              <a:rPr lang="en-US" altLang="zh-CN" sz="1800" dirty="0">
                <a:latin typeface="Roboto" panose="02000000000000000000" pitchFamily="2" charset="0"/>
              </a:rPr>
              <a:t>0</a:t>
            </a:r>
            <a:r>
              <a:rPr lang="en-US" altLang="zh-CN" sz="1800" b="0" i="0" dirty="0">
                <a:effectLst/>
                <a:latin typeface="Roboto" panose="02000000000000000000" pitchFamily="2" charset="0"/>
              </a:rPr>
              <a:t>}</a:t>
            </a:r>
            <a:r>
              <a:rPr lang="zh-CN" altLang="en-US" sz="1800" b="0" i="0" dirty="0">
                <a:effectLst/>
                <a:latin typeface="Roboto" panose="02000000000000000000" pitchFamily="2" charset="0"/>
              </a:rPr>
              <a:t>，信息熵：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占位符 2"/>
              <p:cNvSpPr txBox="1"/>
              <p:nvPr/>
            </p:nvSpPr>
            <p:spPr>
              <a:xfrm>
                <a:off x="1649600" y="5229032"/>
                <a:ext cx="7209719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𝑃</m:t>
                        </m:r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𝑃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1</m:t>
                    </m:r>
                    <m:func>
                      <m:func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3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00" y="5229032"/>
                <a:ext cx="7209719" cy="499578"/>
              </a:xfrm>
              <a:prstGeom prst="rect">
                <a:avLst/>
              </a:prstGeom>
              <a:blipFill rotWithShape="1">
                <a:blip r:embed="rId3"/>
                <a:stretch>
                  <a:fillRect l="-7" t="-88" r="6" b="-6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109965" y="1347194"/>
            <a:ext cx="451795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概念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1109965" y="2620834"/>
            <a:ext cx="154179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数学公式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1361846" y="1810029"/>
            <a:ext cx="9468307" cy="75977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dirty="0"/>
              <a:t>特征</a:t>
            </a:r>
            <a:r>
              <a:rPr lang="en-GB" altLang="zh-CN" dirty="0"/>
              <a:t>a</a:t>
            </a:r>
            <a:r>
              <a:rPr lang="zh-CN" altLang="en-US" dirty="0"/>
              <a:t>对训练数据集</a:t>
            </a:r>
            <a:r>
              <a:rPr lang="en-GB" altLang="zh-CN" dirty="0"/>
              <a:t>D</a:t>
            </a:r>
            <a:r>
              <a:rPr lang="zh-CN" altLang="en-US" dirty="0"/>
              <a:t>的信息增益</a:t>
            </a:r>
            <a:r>
              <a:rPr lang="en-GB" altLang="zh-CN" dirty="0"/>
              <a:t>g(D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en-GB" altLang="zh-CN" dirty="0"/>
              <a:t>)</a:t>
            </a:r>
            <a:r>
              <a:rPr lang="zh-CN" altLang="en-GB" dirty="0"/>
              <a:t>，</a:t>
            </a:r>
            <a:r>
              <a:rPr lang="zh-CN" altLang="en-US" dirty="0"/>
              <a:t>定义为集合</a:t>
            </a:r>
            <a:r>
              <a:rPr lang="en-GB" altLang="zh-CN" dirty="0"/>
              <a:t>D</a:t>
            </a:r>
            <a:r>
              <a:rPr lang="zh-CN" altLang="en-US" dirty="0"/>
              <a:t>的熵</a:t>
            </a:r>
            <a:r>
              <a:rPr lang="en-GB" altLang="zh-CN" dirty="0"/>
              <a:t>H(D)</a:t>
            </a:r>
            <a:r>
              <a:rPr lang="zh-CN" altLang="en-US" dirty="0"/>
              <a:t>与特征</a:t>
            </a:r>
            <a:r>
              <a:rPr lang="en-US" altLang="zh-CN" dirty="0"/>
              <a:t>a</a:t>
            </a:r>
            <a:r>
              <a:rPr lang="zh-CN" altLang="en-US" dirty="0"/>
              <a:t>给定条件下</a:t>
            </a:r>
            <a:r>
              <a:rPr lang="en-GB" altLang="zh-CN" dirty="0"/>
              <a:t>D</a:t>
            </a:r>
            <a:r>
              <a:rPr lang="zh-CN" altLang="en-US" dirty="0"/>
              <a:t>的熵</a:t>
            </a:r>
            <a:r>
              <a:rPr lang="en-GB" altLang="zh-CN" dirty="0"/>
              <a:t>H(D|</a:t>
            </a:r>
            <a:r>
              <a:rPr lang="en-US" altLang="zh-CN" dirty="0"/>
              <a:t>a</a:t>
            </a:r>
            <a:r>
              <a:rPr lang="en-GB" altLang="zh-CN" dirty="0"/>
              <a:t>)</a:t>
            </a:r>
            <a:r>
              <a:rPr lang="zh-CN" altLang="en-US" dirty="0"/>
              <a:t>之差。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0" name="文本占位符 2"/>
          <p:cNvSpPr txBox="1"/>
          <p:nvPr/>
        </p:nvSpPr>
        <p:spPr>
          <a:xfrm>
            <a:off x="1649600" y="6259201"/>
            <a:ext cx="7792856" cy="46929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2588897" y="3280285"/>
            <a:ext cx="6853559" cy="4871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条件熵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2651760" y="2773462"/>
            <a:ext cx="5113848" cy="3949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</a:t>
            </a:r>
            <a:r>
              <a:rPr lang="en-US" altLang="zh-CN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(D,</a:t>
            </a:r>
            <a:r>
              <a:rPr lang="zh-CN" altLang="en-US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en-US" altLang="zh-CN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lang="zh-CN" altLang="en-US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400" noProof="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H(D)-H(D|A)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占位符 2"/>
              <p:cNvSpPr txBox="1"/>
              <p:nvPr/>
            </p:nvSpPr>
            <p:spPr>
              <a:xfrm>
                <a:off x="1906365" y="4379178"/>
                <a:ext cx="7315838" cy="759777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H(D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el-GR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A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𝑣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H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𝑉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 </m:t>
                        </m:r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𝑣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altLang="zh-CN" sz="140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k</m:t>
                            </m:r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=</m:t>
                            </m:r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k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𝑘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𝑉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𝑉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zh-CN" altLang="en-US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  <m:r>
                              <a:rPr lang="en-US" altLang="zh-CN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𝑙𝑜𝑔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𝑘𝑉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Alibaba PuHuiTi" pitchFamily="18" charset="-122"/>
                                        <a:cs typeface="Alibaba PuHuiTi" pitchFamily="18" charset="-122"/>
                                      </a:rPr>
                                      <m:t>𝑉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9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65" y="4379178"/>
                <a:ext cx="7315838" cy="759777"/>
              </a:xfrm>
              <a:prstGeom prst="rect">
                <a:avLst/>
              </a:prstGeom>
              <a:blipFill rotWithShape="1">
                <a:blip r:embed="rId1"/>
                <a:stretch>
                  <a:fillRect l="-1" t="-29" r="1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占位符 2"/>
          <p:cNvSpPr txBox="1"/>
          <p:nvPr/>
        </p:nvSpPr>
        <p:spPr>
          <a:xfrm>
            <a:off x="1109965" y="3974359"/>
            <a:ext cx="1541795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条件熵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879617" y="1734429"/>
          <a:ext cx="1874441" cy="225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21"/>
                <a:gridCol w="1036320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特征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a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目标值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9594122" y="1239731"/>
            <a:ext cx="762000" cy="6331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3A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3B</a:t>
            </a:r>
            <a:endParaRPr kumimoji="1" lang="zh-CN" altLang="en-US" sz="1600" dirty="0"/>
          </a:p>
        </p:txBody>
      </p:sp>
      <p:sp>
        <p:nvSpPr>
          <p:cNvPr id="12" name="椭圆 11"/>
          <p:cNvSpPr/>
          <p:nvPr/>
        </p:nvSpPr>
        <p:spPr>
          <a:xfrm>
            <a:off x="8859573" y="2187641"/>
            <a:ext cx="762000" cy="6331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3A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1B</a:t>
            </a:r>
            <a:endParaRPr kumimoji="1" lang="zh-CN" altLang="en-US" sz="1600" dirty="0"/>
          </a:p>
        </p:txBody>
      </p:sp>
      <p:sp>
        <p:nvSpPr>
          <p:cNvPr id="13" name="椭圆 12"/>
          <p:cNvSpPr/>
          <p:nvPr/>
        </p:nvSpPr>
        <p:spPr>
          <a:xfrm>
            <a:off x="10301693" y="2141212"/>
            <a:ext cx="762000" cy="6331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2B</a:t>
            </a:r>
            <a:endParaRPr kumimoji="1" lang="zh-CN" altLang="en-US" sz="1600" dirty="0"/>
          </a:p>
        </p:txBody>
      </p:sp>
      <p:cxnSp>
        <p:nvCxnSpPr>
          <p:cNvPr id="15" name="直线箭头连接符 14"/>
          <p:cNvCxnSpPr>
            <a:stCxn id="11" idx="4"/>
            <a:endCxn id="12" idx="0"/>
          </p:cNvCxnSpPr>
          <p:nvPr/>
        </p:nvCxnSpPr>
        <p:spPr>
          <a:xfrm flipH="1">
            <a:off x="9240573" y="1872839"/>
            <a:ext cx="734549" cy="31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11" idx="4"/>
            <a:endCxn id="13" idx="0"/>
          </p:cNvCxnSpPr>
          <p:nvPr/>
        </p:nvCxnSpPr>
        <p:spPr>
          <a:xfrm>
            <a:off x="9975122" y="1872839"/>
            <a:ext cx="707571" cy="26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51594" y="1269281"/>
            <a:ext cx="5228620" cy="129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个样本，根据特征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l-GR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部分对应的目标值为： </a:t>
            </a:r>
            <a:r>
              <a:rPr lang="en-GB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AAAB</a:t>
            </a:r>
            <a:endParaRPr lang="en-GB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l-GR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部分对应的目标值为：</a:t>
            </a:r>
            <a:r>
              <a:rPr lang="en-GB" altLang="zh-CN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BB</a:t>
            </a:r>
            <a:endParaRPr lang="en-GB" altLang="zh-CN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57328" y="1716798"/>
            <a:ext cx="35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l-GR" altLang="zh-CN" sz="18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</a:t>
            </a:r>
            <a:endParaRPr lang="zh-CN" altLang="zh-CN" sz="1800" b="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35481" y="1742724"/>
            <a:ext cx="36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altLang="zh-CN" sz="1800" b="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β</a:t>
            </a:r>
            <a:endParaRPr lang="zh-CN" altLang="en-US" sz="1800" b="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占位符 2"/>
          <p:cNvSpPr txBox="1"/>
          <p:nvPr/>
        </p:nvSpPr>
        <p:spPr>
          <a:xfrm>
            <a:off x="3409632" y="3081216"/>
            <a:ext cx="7902751" cy="236082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条件为</a:t>
            </a:r>
            <a:r>
              <a:rPr lang="el-GR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熵： </a:t>
            </a:r>
            <a:r>
              <a:rPr lang="en-GB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-3/4*</a:t>
            </a:r>
            <a:r>
              <a:rPr lang="en-GB" altLang="zh-CN" sz="18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math.log</a:t>
            </a:r>
            <a:r>
              <a:rPr lang="en-GB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(3/4, 2) - 1/4*</a:t>
            </a:r>
            <a:r>
              <a:rPr lang="en-GB" altLang="zh-CN" sz="18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math.log</a:t>
            </a:r>
            <a:r>
              <a:rPr lang="en-GB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(1/4, 2) = 0.81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条件为</a:t>
            </a:r>
            <a:r>
              <a:rPr lang="el-GR" altLang="zh-CN" sz="18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en-US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2/2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kumimoji="0" lang="en-GB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math.log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(2/2, 2) = 0</a:t>
            </a:r>
            <a:endParaRPr kumimoji="0" lang="en-GB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条件熵：</a:t>
            </a:r>
            <a:r>
              <a:rPr lang="el-GR" altLang="zh-CN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el-GR" altLang="zh-CN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部分占了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4/6</a:t>
            </a: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l-GR" altLang="zh-CN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 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部分占了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2/6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 indent="0">
              <a:lnSpc>
                <a:spcPct val="150000"/>
              </a:lnSpc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(4/6)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lang="en-US" altLang="zh-CN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0.81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+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(2/6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)*0 = 0.54</a:t>
            </a:r>
            <a:endParaRPr lang="en-US" altLang="zh-CN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熵：</a:t>
            </a:r>
            <a:r>
              <a:rPr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-3/6*</a:t>
            </a:r>
            <a:r>
              <a:rPr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math.log</a:t>
            </a:r>
            <a:r>
              <a:rPr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(3/6, 2) – 3/6*</a:t>
            </a:r>
            <a:r>
              <a:rPr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math.log</a:t>
            </a:r>
            <a:r>
              <a:rPr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(3/6, 2) = 1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信息增益：熵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条件熵：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1.0 – 0.54 = 0.46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151016" cy="451104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计算每个特征的信息增益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使用信息增益最大的特征将数据集 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拆分为子集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使用该特征（信息增益最大的特征）作为决策树的一个节点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使用剩余特征对子集重复上述（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）过程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972323" y="1463040"/>
            <a:ext cx="6459538" cy="5175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决策树构建流程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999092" y="1275698"/>
            <a:ext cx="126245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29419" y="1319374"/>
            <a:ext cx="5180073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某一个论坛客户流失率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endParaRPr lang="en-US" altLang="zh-CN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957825" y="1864247"/>
            <a:ext cx="126245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7087" y="1856637"/>
            <a:ext cx="5344736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考察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性别、活跃度特征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哪一个特征对流失率的影响更大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2422" y="1405925"/>
            <a:ext cx="2975014" cy="3302577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999092" y="2557636"/>
            <a:ext cx="126245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分析 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47087" y="2531533"/>
            <a:ext cx="4745008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15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条样本：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个正样本、</a:t>
            </a:r>
            <a:r>
              <a:rPr lang="en-US" altLang="zh-CN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个负样本</a:t>
            </a:r>
            <a:endParaRPr lang="en-US" altLang="zh-CN" sz="1400" dirty="0">
              <a:solidFill>
                <a:prstClr val="black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计算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性别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比较两个特征的信息增益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信息增益案例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02646" y="1408904"/>
            <a:ext cx="282767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计算熵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02646" y="1922658"/>
            <a:ext cx="545911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计算性别条件熵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a="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")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558726" y="2311350"/>
                <a:ext cx="6240126" cy="1029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lang="en-US" altLang="zh-CN" sz="1400" noProof="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noProof="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性别</a:t>
                </a:r>
                <a:r>
                  <a:rPr lang="en-US" altLang="zh-CN" sz="1400" noProof="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noProof="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𝑣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H</m:t>
                        </m:r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𝑉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 </m:t>
                        </m:r>
                      </m:e>
                    </m:nary>
                  </m:oMath>
                </a14:m>
                <a:endPara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zh-CN" altLang="en-US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zh-CN" altLang="en-US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7</m:t>
                                </m:r>
                              </m:den>
                            </m:f>
                            <m:r>
                              <a:rPr lang="zh-CN" altLang="en-US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6" y="2311350"/>
                <a:ext cx="6240126" cy="1029769"/>
              </a:xfrm>
              <a:prstGeom prst="rect">
                <a:avLst/>
              </a:prstGeom>
              <a:blipFill rotWithShape="1">
                <a:blip r:embed="rId1"/>
                <a:stretch>
                  <a:fillRect l="-7" t="-57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978" y="1107439"/>
            <a:ext cx="2975014" cy="330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78" y="4625279"/>
            <a:ext cx="3036537" cy="1910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2"/>
              <p:cNvSpPr txBox="1"/>
              <p:nvPr/>
            </p:nvSpPr>
            <p:spPr>
              <a:xfrm>
                <a:off x="3260381" y="1362925"/>
                <a:ext cx="4255345" cy="499578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  <a:lvl2pPr marL="990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5240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65" b="1" kern="1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3pPr>
                <a:lvl4pPr marL="21336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lang="en-US" altLang="zh-CN" sz="1400" noProof="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(D)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kumimoji="0" lang="zh-CN" alt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504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15</m:t>
                            </m:r>
                          </m:den>
                        </m:f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(−</m:t>
                    </m:r>
                    <m:r>
                      <a:rPr lang="zh-CN" altLang="en-US" sz="1400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10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.9812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4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81" y="1362925"/>
                <a:ext cx="4255345" cy="499578"/>
              </a:xfrm>
              <a:prstGeom prst="rect">
                <a:avLst/>
              </a:prstGeom>
              <a:blipFill rotWithShape="1">
                <a:blip r:embed="rId4"/>
                <a:stretch>
                  <a:fillRect l="-7" t="-43" r="12" b="-1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2"/>
          <p:cNvSpPr txBox="1"/>
          <p:nvPr/>
        </p:nvSpPr>
        <p:spPr>
          <a:xfrm>
            <a:off x="1100763" y="3429000"/>
            <a:ext cx="545911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计算性别信息增益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a="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")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00289" y="3895131"/>
                <a:ext cx="6240126" cy="840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g(D,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l-GR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α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H(D)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H(D</a:t>
                </a:r>
                <a:r>
                  <a:rPr lang="zh-CN" altLang="en-US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lang="el-GR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α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lang="en-US" altLang="zh-CN" sz="1400" dirty="0">
                  <a:solidFill>
                    <a:srgbClr val="333333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0.9812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8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zh-CN" altLang="en-US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8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zh-CN" altLang="en-US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den>
                        </m:f>
                        <m:r>
                          <a:rPr lang="zh-CN" altLang="en-US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7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7</m:t>
                                </m:r>
                              </m:den>
                            </m:f>
                            <m:r>
                              <a:rPr lang="zh-CN" altLang="en-US" sz="1400" i="1"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0.0064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89" y="3895131"/>
                <a:ext cx="6240126" cy="840679"/>
              </a:xfrm>
              <a:prstGeom prst="rect">
                <a:avLst/>
              </a:prstGeom>
              <a:blipFill rotWithShape="1">
                <a:blip r:embed="rId5"/>
                <a:stretch>
                  <a:fillRect l="-6" t="-5" r="6" b="-36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信息增益案例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02646" y="1393266"/>
            <a:ext cx="545911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条件熵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a=“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")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464287" y="1707092"/>
                <a:ext cx="4952986" cy="10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活跃度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𝑣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33333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𝐻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e>
                          <m:sup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𝑉</m:t>
                            </m:r>
                          </m:sup>
                        </m:s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 </m:t>
                        </m:r>
                      </m:e>
                    </m:nary>
                  </m:oMath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)(0)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den>
                        </m:f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den>
                        </m:f>
                        <m:func>
                          <m:func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den>
                            </m:f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(0)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87" y="1707092"/>
                <a:ext cx="4952986" cy="1051635"/>
              </a:xfrm>
              <a:prstGeom prst="rect">
                <a:avLst/>
              </a:prstGeom>
              <a:blipFill rotWithShape="1">
                <a:blip r:embed="rId1"/>
                <a:stretch>
                  <a:fillRect l="-12" t="-20" r="12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978" y="1107439"/>
            <a:ext cx="2975014" cy="330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78" y="4625279"/>
            <a:ext cx="3036537" cy="1910080"/>
          </a:xfrm>
          <a:prstGeom prst="rect">
            <a:avLst/>
          </a:prstGeom>
        </p:spPr>
      </p:pic>
      <p:sp>
        <p:nvSpPr>
          <p:cNvPr id="7" name="文本占位符 2"/>
          <p:cNvSpPr txBox="1"/>
          <p:nvPr/>
        </p:nvSpPr>
        <p:spPr>
          <a:xfrm>
            <a:off x="1100763" y="2899608"/>
            <a:ext cx="5459114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a=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")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652163" y="3429000"/>
                <a:ext cx="5518519" cy="840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(D,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α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H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|</a:t>
                </a:r>
                <a:r>
                  <a:rPr kumimoji="0" lang="el-GR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α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0.9812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)(0)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)(-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den>
                        </m:f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 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504D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−</m:t>
                        </m:r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5</m:t>
                            </m:r>
                          </m:den>
                        </m:f>
                        <m:func>
                          <m:func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kumimoji="0" lang="en-US" altLang="zh-CN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504D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5</m:t>
                                </m:r>
                              </m:den>
                            </m:f>
                            <m:r>
                              <a:rPr kumimoji="0" lang="zh-CN" alt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504D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(0)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</a:t>
                </a:r>
                <a:r>
                  <a:rPr lang="en-US" altLang="zh-CN" sz="1400" dirty="0">
                    <a:solidFill>
                      <a:srgbClr val="C0504D">
                        <a:lumMod val="75000"/>
                      </a:srgb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0.6776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63" y="3429000"/>
                <a:ext cx="5518519" cy="840486"/>
              </a:xfrm>
              <a:prstGeom prst="rect">
                <a:avLst/>
              </a:prstGeom>
              <a:blipFill rotWithShape="1">
                <a:blip r:embed="rId4"/>
                <a:stretch>
                  <a:fillRect l="-10" r="5" b="-36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328832" y="5226087"/>
            <a:ext cx="4806742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结论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活跃度的</a:t>
            </a:r>
            <a:r>
              <a:rPr lang="zh-CN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信息增益比</a:t>
            </a:r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性别</a:t>
            </a:r>
            <a:r>
              <a:rPr lang="zh-CN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的信息增益大，对</a:t>
            </a:r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用户流失</a:t>
            </a:r>
            <a:r>
              <a:rPr lang="zh-CN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的影响比性别大。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2176" y="956795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是什么？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2175" y="2009012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信息熵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？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42174" y="2943520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  ？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42174" y="4020811"/>
            <a:ext cx="349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4.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树的构建流程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42174" y="1279083"/>
            <a:ext cx="7216425" cy="701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决策树是一种树形结构，树中每个内部节点表示一个特征上的判断，每个分支代表一个判断结果的输出，每个叶子节点代表一种分类结果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442174" y="2444847"/>
            <a:ext cx="613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在信息论中代表随机变量不确定度的度量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619974" y="3463790"/>
            <a:ext cx="613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由于特征</a:t>
            </a:r>
            <a:r>
              <a:rPr lang="en-GB" altLang="zh-CN" sz="14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</a:t>
            </a:r>
            <a:r>
              <a:rPr lang="zh-CN" altLang="en-US" sz="14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而使得对数据</a:t>
            </a:r>
            <a:r>
              <a:rPr lang="en-GB" altLang="zh-CN" sz="14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</a:t>
            </a:r>
            <a:r>
              <a:rPr lang="zh-CN" altLang="en-US" sz="14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的分类不确定性减少的程度。</a:t>
            </a:r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732998" y="4615800"/>
            <a:ext cx="4105611" cy="134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计算每个特征的信息增益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使用信息增益最大的特征将数据集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拆分为子集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使用信息增益最大的特征作为决策树的一个节点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重复上述步骤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70142" y="1444844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、下列关于决策树的概念描述错误的是？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2043" y="1752621"/>
            <a:ext cx="4202369" cy="135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决策树算法需要构建树结构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决策树上的每一个节点代表一个判断条件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决策树上的每一个叶节点代表一种分类结果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通过决策树不能明确特征的重要性程度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4026" y="2095061"/>
            <a:ext cx="326243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答案解析：决策树要根据特征重要性进行分裂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2800" y="255645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70142" y="3759200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、下列关于熵和信息熵的描述错误的是？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19369" y="4175004"/>
            <a:ext cx="5252576" cy="1031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熵越大，系统的混乱程度越小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信息熵是用来描述信息的完整性和有序性的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信息的有序状态越一致、数据越集中，信息熵越小，反之越大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52800" y="4684943"/>
            <a:ext cx="304041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答案解析：信息越混乱熵越大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87794" y="937199"/>
            <a:ext cx="6498629" cy="4983602"/>
          </a:xfrm>
        </p:spPr>
        <p:txBody>
          <a:bodyPr anchor="t"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600" b="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剪枝</a:t>
            </a:r>
            <a:endParaRPr kumimoji="1" lang="en-US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900" y="5174812"/>
            <a:ext cx="1481455" cy="14814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29307" y="3495021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答案：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0112" y="2218872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、下列关于信息增益的描述正确的是？（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4088" y="2622023"/>
            <a:ext cx="6433484" cy="135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表达的是在用某个特征对数据集进行分裂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算法中的核心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消除的不确定性越大，信息增益越小，表示这个特征越不重要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对类别数较多的特征比较青睐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64349" y="937199"/>
            <a:ext cx="6498629" cy="4983602"/>
          </a:xfrm>
        </p:spPr>
        <p:txBody>
          <a:bodyPr anchor="t"/>
          <a:lstStyle/>
          <a:p>
            <a:r>
              <a:rPr lang="zh-CN" altLang="en-US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4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6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400" b="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8358" y="588192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理解信息增益率的意义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C4.5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树的构建方法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的不足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66258" y="1826730"/>
            <a:ext cx="3710812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偏向于选择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种类多的特征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作为分裂依据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022877" y="2181392"/>
            <a:ext cx="148502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93873" y="2680970"/>
          <a:ext cx="1863604" cy="225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25"/>
                <a:gridCol w="579160"/>
                <a:gridCol w="716119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特征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b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特征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a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目标值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26902" y="5309622"/>
            <a:ext cx="1694762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个取值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个取值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23" y="2724144"/>
            <a:ext cx="3897225" cy="22249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6726" y="5199318"/>
            <a:ext cx="690272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作为分裂特征，会构造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一棵深度为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的决策树，该树的预测准确率可能非常高</a:t>
            </a:r>
            <a:endParaRPr lang="zh-CN" altLang="en-US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但整棵树过于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依赖少数的特征（只根据少数特征进行学习）</a:t>
            </a:r>
            <a:r>
              <a:rPr lang="zh-CN" alt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导致过拟合</a:t>
            </a:r>
            <a:endParaRPr lang="zh-CN" altLang="en-US" sz="1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8429" y="1547555"/>
            <a:ext cx="7375041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信息增益率 </a:t>
            </a:r>
            <a:r>
              <a:rPr lang="en-US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 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 </a:t>
            </a:r>
            <a:r>
              <a:rPr lang="en-US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特征熵</a:t>
            </a:r>
            <a:endParaRPr lang="en-US" altLang="zh-CN" sz="1400" b="0" i="0" dirty="0">
              <a:solidFill>
                <a:schemeClr val="accent2">
                  <a:lumMod val="7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022877" y="4230772"/>
            <a:ext cx="253735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信息增益率的本质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3507" y="4925846"/>
            <a:ext cx="7375041" cy="1432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特征的信息增益 ➗ 特征的内在信息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对信息增益进行修正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增加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一个惩罚系数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特征取值个数较多时，惩罚系数较小；特征取值个数较少时，惩罚系数较大。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惩罚系数：数据集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以特征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作为随机变量的熵的倒数</a:t>
            </a:r>
            <a:r>
              <a:rPr lang="zh-CN" altLang="en-US" b="1" dirty="0"/>
              <a:t>。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666257" y="2559206"/>
                <a:ext cx="7375041" cy="1399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0" lang="en-US" altLang="zh-CN" sz="140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Gain_Ratio</a:t>
                </a:r>
                <a:r>
                  <a:rPr kumimoji="0" lang="en-US" altLang="zh-CN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(D,</a:t>
                </a:r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a)</a:t>
                </a:r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kumimoji="0" lang="en-US" altLang="zh-CN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𝐺𝑎𝑖𝑛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𝐷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,</m:t>
                        </m:r>
                        <m: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𝑎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num>
                      <m:den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𝐼𝑉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𝑎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</a:schemeClr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，</a:t>
                </a:r>
                <a:endPara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 err="1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Gain_Ratio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(D,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a)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信息增益率</a:t>
                </a:r>
                <a:endPara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IV(a)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zh-CN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naryPr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𝑣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=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r>
                          <a:rPr kumimoji="0" lang="zh-CN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𝐸𝑛𝑡</m:t>
                        </m:r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Alibaba PuHuiTi" pitchFamily="18" charset="-122"/>
                                    <a:cs typeface="Alibaba PuHuiTi" pitchFamily="18" charset="-122"/>
                                  </a:rPr>
                                  <m:t>𝑉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𝐷</m:t>
                            </m:r>
                          </m:den>
                        </m:f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) </m:t>
                        </m:r>
                      </m:e>
                    </m:nary>
                  </m:oMath>
                </a14:m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kumimoji="0" lang="en-US" altLang="zh-CN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IV</a:t>
                </a:r>
                <a:r>
                  <a: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uLnTx/>
                    <a:uFillTx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特征熵 </a:t>
                </a:r>
                <a:endPara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uLnTx/>
                  <a:uFillTx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57" y="2559206"/>
                <a:ext cx="7375041" cy="1399870"/>
              </a:xfrm>
              <a:prstGeom prst="rect">
                <a:avLst/>
              </a:prstGeom>
              <a:blipFill rotWithShape="1">
                <a:blip r:embed="rId1"/>
                <a:stretch>
                  <a:fillRect t="-11" r="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2"/>
          <p:cNvSpPr txBox="1"/>
          <p:nvPr/>
        </p:nvSpPr>
        <p:spPr>
          <a:xfrm>
            <a:off x="1022877" y="2059628"/>
            <a:ext cx="212782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计算方法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信息增益率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398310"/>
            <a:ext cx="212782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已知数据集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624462" y="1005937"/>
          <a:ext cx="3092439" cy="225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495"/>
                <a:gridCol w="955495"/>
                <a:gridCol w="1181449"/>
              </a:tblGrid>
              <a:tr h="398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特征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b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特征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a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目标值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32081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β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8644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l-GR" altLang="zh-CN" sz="1400" dirty="0">
                          <a:solidFill>
                            <a:srgbClr val="C0504D">
                              <a:lumMod val="75000"/>
                            </a:srgbClr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α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lang="zh-CN" sz="1400" b="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占位符 2"/>
          <p:cNvSpPr txBox="1"/>
          <p:nvPr/>
        </p:nvSpPr>
        <p:spPr>
          <a:xfrm>
            <a:off x="1022877" y="2161429"/>
            <a:ext cx="392850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需求：求特征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的信息增益率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938016" y="2935646"/>
                <a:ext cx="7483110" cy="1626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特征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的信息增益率：</a:t>
                </a:r>
                <a:endParaRPr lang="zh-CN" altLang="en-US" sz="1400" b="0" i="0" u="none" strike="noStrike" dirty="0">
                  <a:solidFill>
                    <a:srgbClr val="333333"/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信息增益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 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(-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（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(-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0)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)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1-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0.54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0.46</a:t>
                </a:r>
                <a:endParaRPr lang="en-US" altLang="zh-CN" sz="1400" b="0" i="0" u="none" strike="noStrike" dirty="0">
                  <a:solidFill>
                    <a:srgbClr val="333333"/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IV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信息熵：</a:t>
                </a:r>
                <a:r>
                  <a:rPr lang="en-GB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  <m:r>
                      <a:rPr lang="zh-CN" altLang="en-US" sz="1400" b="0" i="0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GB" altLang="zh-CN" sz="1400" b="0" i="0" u="none" strike="noStrike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0.9</a:t>
                </a:r>
                <a:r>
                  <a:rPr lang="en-US" altLang="zh-CN" sz="1400" b="0" i="0" u="none" strike="noStrike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endParaRPr lang="en-GB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信息增益率：信息增益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/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信息熵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US" altLang="zh-CN" sz="1400" b="0" i="0" u="none" strike="noStrike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0.46/0.92=0.5</a:t>
                </a:r>
                <a:endParaRPr lang="en-US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6" y="2935646"/>
                <a:ext cx="7483110" cy="1626343"/>
              </a:xfrm>
              <a:prstGeom prst="rect">
                <a:avLst/>
              </a:prstGeom>
              <a:blipFill rotWithShape="1">
                <a:blip r:embed="rId2"/>
                <a:stretch>
                  <a:fillRect l="-2" t="-3" r="5" b="-17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924076" y="4836693"/>
                <a:ext cx="5171924" cy="1655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特征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b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的信息增益率：</a:t>
                </a:r>
                <a:endParaRPr lang="zh-CN" altLang="en-US" sz="1400" b="0" i="0" u="none" strike="noStrike" dirty="0">
                  <a:solidFill>
                    <a:srgbClr val="333333"/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信息增益： 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-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GB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–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 6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*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0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endParaRPr lang="en-US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IV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信息熵：</a:t>
                </a:r>
                <a:r>
                  <a:rPr lang="en-GB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ea typeface="Alibaba PuHuiTi" pitchFamily="18" charset="-122"/>
                    <a:cs typeface="Alibaba PuHuiTi" pitchFamily="18" charset="-122"/>
                  </a:rPr>
                  <a:t>-</a:t>
                </a:r>
                <a:r>
                  <a:rPr lang="zh-CN" altLang="en-US" sz="14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6</m:t>
                        </m:r>
                      </m:den>
                    </m:f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Alibaba PuHuiTi" pitchFamily="18" charset="-122"/>
                                <a:cs typeface="Alibaba PuHuiTi" pitchFamily="18" charset="-122"/>
                              </a:rPr>
                              <m:t>6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* </a:t>
                </a:r>
                <a:r>
                  <a:rPr lang="en-US" altLang="zh-CN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6=</a:t>
                </a:r>
                <a:r>
                  <a:rPr lang="zh-CN" altLang="en-US" sz="14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2.58</a:t>
                </a:r>
                <a:endParaRPr lang="en-GB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信息增益率：信息增益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/</a:t>
                </a:r>
                <a:r>
                  <a:rPr lang="zh-CN" altLang="en-US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信息熵</a:t>
                </a:r>
                <a:r>
                  <a:rPr lang="en-US" altLang="zh-CN" sz="1400" b="0" i="0" u="none" strike="noStrike" dirty="0">
                    <a:solidFill>
                      <a:srgbClr val="333333"/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en-US" altLang="zh-CN" sz="1400" b="0" i="0" u="none" strike="noStrike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/2.58=0.39</a:t>
                </a:r>
                <a:endParaRPr lang="en-US" altLang="zh-CN" sz="1400" b="0" i="0" u="none" strike="noStrike" dirty="0">
                  <a:solidFill>
                    <a:schemeClr val="accent2">
                      <a:lumMod val="75000"/>
                    </a:schemeClr>
                  </a:solidFill>
                  <a:effectLst/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76" y="4836693"/>
                <a:ext cx="5171924" cy="1655005"/>
              </a:xfrm>
              <a:prstGeom prst="rect">
                <a:avLst/>
              </a:prstGeom>
              <a:blipFill rotWithShape="1">
                <a:blip r:embed="rId3"/>
                <a:stretch>
                  <a:fillRect l="-3" t="-3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6185247" y="5783299"/>
            <a:ext cx="4563868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结论：</a:t>
            </a:r>
            <a:r>
              <a:rPr lang="zh-CN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的信息增益率大于特征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的信息增益率，</a:t>
            </a:r>
            <a:endParaRPr lang="en-US" altLang="zh-CN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根据信息增益率，应该选择</a:t>
            </a:r>
            <a:r>
              <a:rPr lang="zh-CN" alt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作为分裂特征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54876" y="1840908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信息增益率的作用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934077" y="2151783"/>
            <a:ext cx="6929499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信息增益偏向于选择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种类多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的特征作为分裂依据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缓解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树中存在的不足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1581" y="3111390"/>
            <a:ext cx="321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信息增益率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934077" y="3480722"/>
            <a:ext cx="604459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信息增益率 </a:t>
            </a: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 </a:t>
            </a: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信息增益 </a:t>
            </a: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特征熵</a:t>
            </a:r>
            <a:endParaRPr lang="en-US" altLang="zh-CN" sz="1400" dirty="0">
              <a:solidFill>
                <a:srgbClr val="37415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对信息增益进行修正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，增加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一个惩罚系数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4666" y="5174812"/>
            <a:ext cx="1481455" cy="14814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2242" y="1606934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、下列关于信息增益率的说法错误的是？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06563" y="1998402"/>
            <a:ext cx="4226535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能有效缓解信息增益所带来的弊端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是在信息增益的基础上除以当前特征的固有值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算法中的核心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倾向于选择取值多的特征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19407" y="2162117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4911" y="3790354"/>
            <a:ext cx="4309353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在机器学习中，信息增益率是用来衡量什么的？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58352" y="4265925"/>
            <a:ext cx="4309353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lang="en-US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属性对分类的贡献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分类的准确度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样本的数量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7415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en-GB" altLang="zh-CN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计算机存储空间的使用率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27650" y="5036312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lang="zh-CN" altLang="en-US" sz="12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7456" y="653270"/>
            <a:ext cx="6498629" cy="4983602"/>
          </a:xfrm>
        </p:spPr>
        <p:txBody>
          <a:bodyPr anchor="t"/>
          <a:lstStyle/>
          <a:p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8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8358" y="560056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理解基尼指数的作用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构建的特征选择方法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知道分类决策树的特点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8358" y="869546"/>
            <a:ext cx="6298881" cy="485584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理解决策树算法的基本思想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知道构建决策树的步骤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57589"/>
            <a:ext cx="7542167" cy="499579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r>
              <a:rPr lang="zh-CN" altLang="en-GB" b="0" i="0" dirty="0">
                <a:solidFill>
                  <a:srgbClr val="374151"/>
                </a:solidFill>
                <a:effectLst/>
                <a:latin typeface="Söhne"/>
              </a:rPr>
              <a:t>（</a:t>
            </a:r>
            <a:r>
              <a:rPr lang="en-GB" altLang="zh-CN" b="0" i="0" dirty="0">
                <a:solidFill>
                  <a:srgbClr val="374151"/>
                </a:solidFill>
                <a:effectLst/>
                <a:latin typeface="Söhne"/>
              </a:rPr>
              <a:t>Classification and Regression Tree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9201" y="2250832"/>
            <a:ext cx="9261230" cy="167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模型是一种决策树模型，它即可以用于分类，也可以用于回归。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回归树使用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平方误差最小化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策略，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分类生成树采用的</a:t>
            </a:r>
            <a:r>
              <a:rPr lang="zh-CN" alt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基尼指数最小化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策略。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2876" y="5049317"/>
            <a:ext cx="8480013" cy="129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注意：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信息增益（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ID3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）、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信息增益率值越大（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C4.5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则说明优先选择该特征。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基尼指数值越小（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则说明优先选择该特征。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879" y="1728015"/>
            <a:ext cx="1096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基尼值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Gini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（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）：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从数据集</a:t>
            </a:r>
            <a:r>
              <a:rPr lang="en-GB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中随机抽取两个样本，其类别标记不一致的概率。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故，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Gini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（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）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值越小，数据集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的纯度越高。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582" y="2335672"/>
            <a:ext cx="4038600" cy="8636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10879" y="3396243"/>
            <a:ext cx="9675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基尼指数</a:t>
            </a:r>
            <a:r>
              <a:rPr lang="en-GB" altLang="zh-CN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Gini_index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（</a:t>
            </a:r>
            <a:r>
              <a:rPr lang="en-GB" altLang="zh-CN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</a:t>
            </a:r>
            <a:r>
              <a:rPr lang="zh-CN" alt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）：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选择使划分后基尼系数最小的属性作为最优化分属性。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82" y="3832420"/>
            <a:ext cx="38862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2285" y="2372538"/>
            <a:ext cx="7242208" cy="3194651"/>
          </a:xfrm>
          <a:prstGeom prst="rect">
            <a:avLst/>
          </a:prstGeom>
        </p:spPr>
      </p:pic>
      <p:sp>
        <p:nvSpPr>
          <p:cNvPr id="7" name="文本占位符 2"/>
          <p:cNvSpPr txBox="1"/>
          <p:nvPr/>
        </p:nvSpPr>
        <p:spPr>
          <a:xfrm>
            <a:off x="1167255" y="1198860"/>
            <a:ext cx="746660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已知：是否拖欠贷款数据。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需求：计算各特征的基尼指数，选择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最优分裂点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710879" y="1372234"/>
            <a:ext cx="429409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是否有房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1503" y="1935068"/>
            <a:ext cx="7801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有房子的基尼值： 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有房子有 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 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共计三个样本，对应：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lang="zh-CN" altLang="en-GB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yes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1503" y="2838678"/>
            <a:ext cx="8181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无房子的基尼值：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无房子有 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 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共七个样本，对应：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lang="zh-CN" altLang="en-GB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</a:t>
            </a:r>
            <a:r>
              <a:rPr lang="en-GB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yes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1504" y="4178641"/>
            <a:ext cx="6754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基尼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系数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第一部分样本占了总样本的 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3/10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、第二部分样本占了总样本的 </a:t>
            </a: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7/10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3280" y="2210366"/>
            <a:ext cx="4826000" cy="647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80" y="3253587"/>
            <a:ext cx="5080000" cy="584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80" y="4502040"/>
            <a:ext cx="5676900" cy="520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148873" y="990653"/>
            <a:ext cx="923105" cy="76316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7yes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3no</a:t>
            </a:r>
            <a:endParaRPr kumimoji="1" lang="zh-CN" altLang="en-US" sz="1400" dirty="0"/>
          </a:p>
        </p:txBody>
      </p:sp>
      <p:sp>
        <p:nvSpPr>
          <p:cNvPr id="18" name="椭圆 17"/>
          <p:cNvSpPr/>
          <p:nvPr/>
        </p:nvSpPr>
        <p:spPr>
          <a:xfrm>
            <a:off x="8367263" y="2395000"/>
            <a:ext cx="902251" cy="82251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3no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0yes</a:t>
            </a:r>
            <a:endParaRPr kumimoji="1" lang="en-US" altLang="zh-CN" sz="1600" dirty="0"/>
          </a:p>
        </p:txBody>
      </p:sp>
      <p:sp>
        <p:nvSpPr>
          <p:cNvPr id="19" name="椭圆 18"/>
          <p:cNvSpPr/>
          <p:nvPr/>
        </p:nvSpPr>
        <p:spPr>
          <a:xfrm>
            <a:off x="10252317" y="2437836"/>
            <a:ext cx="796145" cy="7368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4no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/>
              <a:t>3yes</a:t>
            </a:r>
            <a:endParaRPr kumimoji="1" lang="zh-CN" altLang="en-US" sz="1600" dirty="0"/>
          </a:p>
        </p:txBody>
      </p:sp>
      <p:cxnSp>
        <p:nvCxnSpPr>
          <p:cNvPr id="20" name="直线箭头连接符 19"/>
          <p:cNvCxnSpPr>
            <a:stCxn id="17" idx="4"/>
            <a:endCxn id="18" idx="0"/>
          </p:cNvCxnSpPr>
          <p:nvPr/>
        </p:nvCxnSpPr>
        <p:spPr>
          <a:xfrm flipH="1">
            <a:off x="8818389" y="1753814"/>
            <a:ext cx="792037" cy="6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7" idx="4"/>
            <a:endCxn id="19" idx="0"/>
          </p:cNvCxnSpPr>
          <p:nvPr/>
        </p:nvCxnSpPr>
        <p:spPr>
          <a:xfrm>
            <a:off x="9610426" y="1753814"/>
            <a:ext cx="1039964" cy="68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752854" y="1859531"/>
            <a:ext cx="792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</a:t>
            </a:r>
            <a:r>
              <a:rPr lang="zh-CN" altLang="el-GR" sz="1400" b="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房</a:t>
            </a:r>
            <a:endParaRPr lang="zh-CN" altLang="zh-CN" sz="1400" b="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04167" y="1865595"/>
            <a:ext cx="792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zh-CN" altLang="en-US" sz="1400" b="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</a:t>
            </a:r>
            <a:r>
              <a:rPr lang="zh-CN" altLang="el-GR" sz="1400" b="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房</a:t>
            </a:r>
            <a:endParaRPr lang="zh-CN" altLang="zh-CN" sz="1400" b="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树原理举例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710879" y="1372234"/>
            <a:ext cx="282146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婚姻状况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1503" y="1935068"/>
            <a:ext cx="5461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计算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married}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single,divorced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情况下的基尼指数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5011" y="2315539"/>
            <a:ext cx="645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结婚的基尼值，有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共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，并且对应目标值全部为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85011" y="3847871"/>
            <a:ext cx="6754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married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作为分裂点的基尼指数：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933509" y="850104"/>
            <a:ext cx="923105" cy="76316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7yes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3no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151899" y="2254451"/>
            <a:ext cx="902251" cy="82251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4no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0yes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036953" y="2297287"/>
            <a:ext cx="796145" cy="7368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3no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3yes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20" name="直线箭头连接符 19"/>
          <p:cNvCxnSpPr>
            <a:stCxn id="17" idx="4"/>
            <a:endCxn id="18" idx="0"/>
          </p:cNvCxnSpPr>
          <p:nvPr/>
        </p:nvCxnSpPr>
        <p:spPr>
          <a:xfrm flipH="1">
            <a:off x="9603025" y="1613265"/>
            <a:ext cx="792037" cy="6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7" idx="4"/>
            <a:endCxn id="19" idx="0"/>
          </p:cNvCxnSpPr>
          <p:nvPr/>
        </p:nvCxnSpPr>
        <p:spPr>
          <a:xfrm>
            <a:off x="10395062" y="1613265"/>
            <a:ext cx="1039964" cy="68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537490" y="1718982"/>
            <a:ext cx="792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结婚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88803" y="1725046"/>
            <a:ext cx="792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非结婚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011" y="2976841"/>
            <a:ext cx="6994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不结婚的基尼值，有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共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个样本，并且对应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yes</a:t>
            </a:r>
            <a:endParaRPr kumimoji="0" lang="zh-CN" altLang="en-GB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9885" y="2625513"/>
            <a:ext cx="2921000" cy="34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11" y="3252805"/>
            <a:ext cx="5360000" cy="6167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5" y="4095049"/>
            <a:ext cx="6128011" cy="6710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1503" y="4806182"/>
            <a:ext cx="4888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计算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single} | {</a:t>
            </a:r>
            <a:r>
              <a:rPr kumimoji="0" lang="en-GB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married,divorced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情况下基尼指数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6686" y="5422592"/>
            <a:ext cx="4739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计算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divorced} | {</a:t>
            </a:r>
            <a:r>
              <a:rPr kumimoji="0" lang="en-GB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single,married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情况下基尼指数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1609" y="6094441"/>
            <a:ext cx="729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最终：该特征的基尼值为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，并且预选分裂点为：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married}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{</a:t>
            </a:r>
            <a:r>
              <a:rPr kumimoji="0" lang="en-GB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single,divorced</a:t>
            </a:r>
            <a:r>
              <a:rPr kumimoji="0" lang="en-GB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}</a:t>
            </a:r>
            <a:endParaRPr kumimoji="0" lang="en-GB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60" y="4681371"/>
            <a:ext cx="5461777" cy="58971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960" y="5253406"/>
            <a:ext cx="5767043" cy="59798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树原理举例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710879" y="1372234"/>
            <a:ext cx="282146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年收入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1503" y="1935068"/>
            <a:ext cx="5461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先将数值型属性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升序排列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，以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相邻中间值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作为待确定分裂点：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8212" y="4483696"/>
            <a:ext cx="4337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年收入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65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将样本分为两部分，计算基尼指数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8212" y="5019586"/>
            <a:ext cx="5799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以此类推计算所有分割点的基尼指数，最小的基尼指数为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0.3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6535" y="3964078"/>
            <a:ext cx="6542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待确定的分裂点为：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65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72.5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80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87.7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92.5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97.5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110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122.5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172.5</a:t>
            </a:r>
            <a:endParaRPr kumimoji="0" lang="en-GB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75" y="2301320"/>
            <a:ext cx="7772400" cy="164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47" y="4313533"/>
            <a:ext cx="5953737" cy="6481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树原理举例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710879" y="1372234"/>
            <a:ext cx="282146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第</a:t>
            </a:r>
            <a:r>
              <a:rPr lang="en-US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1</a:t>
            </a: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轮结果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5192" y="1886877"/>
            <a:ext cx="7560501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以是否有房作为分裂点的基尼指数为：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0.343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以婚姻状况为分裂特征、以 </a:t>
            </a:r>
            <a:r>
              <a:rPr lang="en-GB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married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作为分裂点的基尼指数为：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0.3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以年收入作为分裂特征、以 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97.5 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作为分裂点的的基尼指数为：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0.3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439" y="1172928"/>
            <a:ext cx="2349152" cy="21430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5456" y="3851209"/>
            <a:ext cx="5681021" cy="2001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样本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样本的类别都是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已经达到最大纯度 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所以，该节点不需要再继续分裂。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样本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样本中仍然包含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</a:t>
            </a:r>
            <a:r>
              <a:rPr lang="zh-CN" altLang="en-GB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 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yes</a:t>
            </a:r>
            <a:endParaRPr lang="en-US" altLang="zh-CN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该节点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并未达到要求的纯度，需要继续划分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右子树的数据集变为：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，在该数据集中计算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不同特征的基尼指数，选择基尼指数最小的特征继续分裂。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76" y="3771315"/>
            <a:ext cx="3893341" cy="2609009"/>
          </a:xfrm>
          <a:prstGeom prst="rect">
            <a:avLst/>
          </a:prstGeom>
        </p:spPr>
      </p:pic>
      <p:sp>
        <p:nvSpPr>
          <p:cNvPr id="18" name="文本占位符 2"/>
          <p:cNvSpPr txBox="1"/>
          <p:nvPr/>
        </p:nvSpPr>
        <p:spPr>
          <a:xfrm>
            <a:off x="710879" y="3271737"/>
            <a:ext cx="282146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第</a:t>
            </a:r>
            <a:r>
              <a:rPr lang="en-US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轮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710878" y="6119446"/>
            <a:ext cx="4306599" cy="2712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重复上述过程，直到构建完成整个决策树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三种分类树的对比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710879" y="1681822"/>
          <a:ext cx="10817241" cy="4614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30"/>
                <a:gridCol w="1946428"/>
                <a:gridCol w="2293659"/>
                <a:gridCol w="5211324"/>
              </a:tblGrid>
              <a:tr h="6877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名称</a:t>
                      </a:r>
                      <a:endParaRPr lang="zh-CN" altLang="en-US" sz="1600" b="1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提出时间</a:t>
                      </a:r>
                      <a:endParaRPr lang="zh-CN" altLang="en-US" sz="1600" b="1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分支方式</a:t>
                      </a:r>
                      <a:endParaRPr lang="zh-CN" altLang="en-US" sz="1600" b="1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特点</a:t>
                      </a:r>
                      <a:endParaRPr lang="zh-CN" altLang="en-US" sz="1600" b="1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8904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ID3</a:t>
                      </a:r>
                      <a:endParaRPr lang="en-GB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1975</a:t>
                      </a:r>
                      <a:endParaRPr lang="en-US" altLang="zh-CN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信息增益</a:t>
                      </a:r>
                      <a:endParaRPr lang="zh-CN" altLang="en-US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1.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ID3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只能对离散属性的数据集构成决策树</a:t>
                      </a:r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i="0" u="none" strike="noStrike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2.</a:t>
                      </a:r>
                      <a:r>
                        <a:rPr lang="zh-CN" altLang="en-US" sz="1600" i="0" u="none" strike="noStrike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倾向于选择取值较多的属性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904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C4.5</a:t>
                      </a:r>
                      <a:endParaRPr lang="en-GB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1993</a:t>
                      </a:r>
                      <a:endParaRPr lang="en-US" altLang="zh-CN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信息增益率</a:t>
                      </a:r>
                      <a:endParaRPr lang="zh-CN" altLang="en-US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1.</a:t>
                      </a:r>
                      <a:r>
                        <a:rPr lang="zh-CN" altLang="en-US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缓解了</a:t>
                      </a:r>
                      <a:r>
                        <a:rPr lang="en-GB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ID3</a:t>
                      </a:r>
                      <a:r>
                        <a:rPr lang="zh-CN" altLang="en-US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分支过程中总喜欢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偏向选择值较多的属性</a:t>
                      </a:r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可处理连续数值型属性，也增加了对缺失值的处理方法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3.</a:t>
                      </a: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只适合于能够驻留于内存的数据集</a:t>
                      </a: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,</a:t>
                      </a: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大数据集无能为力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904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CART</a:t>
                      </a:r>
                      <a:endParaRPr lang="en-GB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1984</a:t>
                      </a:r>
                      <a:endParaRPr lang="en-US" altLang="zh-CN" sz="160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基尼指数</a:t>
                      </a:r>
                      <a:endParaRPr lang="zh-CN" altLang="en-US" sz="1600" dirty="0"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可以进行分类和回归，可处理离散属性，也可以处理连续属性</a:t>
                      </a:r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采用基尼指数，计算量减小</a:t>
                      </a:r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3.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libaba PuHuiTi" pitchFamily="18" charset="-122"/>
                          <a:ea typeface="Alibaba PuHuiTi" pitchFamily="18" charset="-122"/>
                          <a:cs typeface="Alibaba PuHuiTi" pitchFamily="18" charset="-122"/>
                        </a:rPr>
                        <a:t>一定是二叉树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libaba PuHuiTi" pitchFamily="18" charset="-122"/>
                        <a:ea typeface="Alibaba PuHuiTi" pitchFamily="18" charset="-122"/>
                        <a:cs typeface="Alibaba PuHuiTi" pitchFamily="18" charset="-122"/>
                      </a:endParaRPr>
                    </a:p>
                  </a:txBody>
                  <a:tcPr marL="96597" marR="96597" marT="44583" marB="4458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CART</a:t>
            </a:r>
            <a:r>
              <a:rPr kumimoji="1" lang="zh-CN" altLang="en-US" dirty="0"/>
              <a:t>决策树的作用？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分类和回归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基尼指数的作用？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特征筛选，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基尼指数值越小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则说明优先选择该特征。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2920" y="5398066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70753" y="156597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树的说法正确的是？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19997" y="2045027"/>
            <a:ext cx="5040560" cy="1750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）基尼指数值越大</a:t>
            </a:r>
            <a:r>
              <a:rPr lang="zh-CN" alt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则说明优先选择该特征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基尼指数是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算法中用于划分属性的重要依据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基尼指数的计算使用到了自然对数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算法不能用于回归场景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7566" y="5138139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B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决策树简介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生活中的决策树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7" y="1477822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女孩相亲的决策树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367" y="2069772"/>
            <a:ext cx="3469143" cy="29641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41" y="2107481"/>
            <a:ext cx="2345032" cy="28817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67" y="5215028"/>
            <a:ext cx="7772400" cy="1256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7456" y="653270"/>
            <a:ext cx="6498629" cy="4983602"/>
          </a:xfrm>
        </p:spPr>
        <p:txBody>
          <a:bodyPr anchor="t"/>
          <a:lstStyle/>
          <a:p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400" b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8358" y="475651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知道分类决策树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函数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完成泰坦尼克号生存预测的案例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泰坦尼克号乘客生存预测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33629" y="1349410"/>
            <a:ext cx="198221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API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介绍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5587" y="2411928"/>
            <a:ext cx="872214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Criterion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特征选择标准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5990" y="1906432"/>
            <a:ext cx="1150804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class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sklearn.tree.DecisionTreeClassifier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(criterion=’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gini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’,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max_depth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None,random_state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=None)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85925" y="3689450"/>
            <a:ext cx="6771921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min_samples_split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内部节点再划分所需最小样本数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5925" y="4246891"/>
            <a:ext cx="570680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min_samples_leaf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叶子节点最少样本数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0325" y="4966972"/>
            <a:ext cx="472875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max_depth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决策树最大深度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24492" y="2880903"/>
            <a:ext cx="9006215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gini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entropy"</a:t>
            </a:r>
            <a:r>
              <a:rPr kumimoji="0" lang="zh-CN" altLang="en-GB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前者代表基尼系数，后者代表信息增益。默认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kumimoji="0" lang="en-GB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gini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kumimoji="0" lang="zh-CN" altLang="en-GB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即</a:t>
            </a:r>
            <a:r>
              <a: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泰坦尼克号乘客生存预测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24772" y="1349410"/>
            <a:ext cx="198221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案例背景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5587" y="1791122"/>
            <a:ext cx="9342784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1912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15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日，在她的处女航中，泰坦尼克号在与冰山相撞后沉没，在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2224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名乘客和机组人员中造成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1502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人死亡。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panose="02000503000000020004" pitchFamily="2" charset="0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造成海难失事的原因之一是乘客和机组人员没有足够的救生艇。尽管幸存</a:t>
            </a:r>
            <a:r>
              <a:rPr lang="zh-CN" altLang="en-US" sz="1400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生存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有一些运气因素，但有些人比其他人更容易生存，例如妇女，儿童和上流社会。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遇难和幸运数据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，运用机器学习工具来预测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60206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哪些乘客可幸免于悲剧。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60206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024772" y="3513044"/>
            <a:ext cx="1982217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数据情况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15587" y="3943585"/>
            <a:ext cx="8506099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数据集中的特征包括票的类别，是否存活，乘坐班次，年龄，登陆，</a:t>
            </a:r>
            <a:r>
              <a:rPr kumimoji="0" lang="en-GB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home.dest</a:t>
            </a:r>
            <a:r>
              <a:rPr kumimoji="0" lang="zh-C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房间，船和性别等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乘坐班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是指乘客班（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），是社会经济阶层的代表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age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存在缺失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136" y="5133073"/>
            <a:ext cx="7772400" cy="14155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决策案例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泰坦尼克号乘客生存预测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608850" y="1357169"/>
            <a:ext cx="5775708" cy="54476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pandas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as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pd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sklearn.model_selection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train_test_split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sklearn.tree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DecisionTreeClassifier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sklearn.metrics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classification_report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matplotlib.pyplot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as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from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sklearn.tree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import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plot_tree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def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dm04_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泰坦尼克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():</a:t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读数据到内存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taitan_df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pd.read_csv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“./data/titanic/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train.csv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”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taitan_df.head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    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查看前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条数据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taitan_df.info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查看特性信息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数据基本处理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2-1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确定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y</a:t>
            </a:r>
            <a:b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taitan_df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Pclass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‘Age’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‘Sex’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]]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y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taitan_df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‘Survived’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2-2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缺失值处理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‘Age’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].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fillna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‘Age’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].mean(),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inplace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True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2-3 </a:t>
            </a:r>
            <a:r>
              <a:rPr kumimoji="0" lang="en-GB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pclass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类别型数据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需要转数值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one-hot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编码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‘x--&gt;1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7A6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\n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x.info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x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pd.get_dummies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‘x--&gt;2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7A6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\n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’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x)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x.info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2-4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数据集划分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train_test_split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(x, y,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test_size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0.20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random_state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33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9986" y="1357169"/>
            <a:ext cx="4763164" cy="470898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3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实例化决策树模型 训练模型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DecisionTreeClassifier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estimator.fit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y_train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4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模型预测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estimator.predict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模型评估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5-1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输出预测准确率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estimator.score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x_test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7A6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\n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5-2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更加详细的分类性能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myreport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classification_report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y_pred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y_test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target_names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'died'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'survived'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print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myreport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--&gt;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7A6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\n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myreport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# 6 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决策树可视化</a:t>
            </a:r>
            <a:b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plt.figure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figsize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=(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30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))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plot_tree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(estimator,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      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max_depth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10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         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filled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True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      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feature_names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Pclass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'Age'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Sex_female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Sex_male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],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      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class_names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=[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'died'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'survived'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] )</a:t>
            </a:r>
            <a:b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</a:b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en-GB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plt.show</a:t>
            </a: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()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泰坦尼克号乘客生存预测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0" y="1392115"/>
            <a:ext cx="6459802" cy="40925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7456" y="700162"/>
            <a:ext cx="6498629" cy="4983602"/>
          </a:xfrm>
        </p:spPr>
        <p:txBody>
          <a:bodyPr anchor="t"/>
          <a:lstStyle/>
          <a:p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400" b="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8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96155" y="278703"/>
            <a:ext cx="6298881" cy="485584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了解回归决策树的构建原理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</a:t>
            </a:r>
            <a:r>
              <a:rPr kumimoji="1" lang="zh-CN" altLang="en-US" dirty="0">
                <a:solidFill>
                  <a:schemeClr val="tx1"/>
                </a:solidFill>
              </a:rPr>
              <a:t>利用回归决策树</a:t>
            </a:r>
            <a:r>
              <a:rPr kumimoji="1" lang="en-US" altLang="zh-CN" dirty="0">
                <a:solidFill>
                  <a:schemeClr val="tx1"/>
                </a:solidFill>
              </a:rPr>
              <a:t>API</a:t>
            </a:r>
            <a:r>
              <a:rPr kumimoji="1" lang="zh-CN" altLang="en-US" dirty="0">
                <a:solidFill>
                  <a:schemeClr val="tx1"/>
                </a:solidFill>
              </a:rPr>
              <a:t>解决问题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回归决策树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374758" y="1392561"/>
            <a:ext cx="689191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回归树和 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分类树的不同之处在于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91106" y="1892139"/>
            <a:ext cx="7946018" cy="103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分类树预测输出的是一个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离散值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回归树预测输出的是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一个连续值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分类树使用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基尼指数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作为划分、构建树的依据，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回归树使用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平方损失</a:t>
            </a:r>
            <a:endParaRPr lang="zh-CN" altLang="en-US" sz="14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分类树使用叶子节点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多数类别作为预测类别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，回归树则采用叶子节点里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均值作为预测输出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374758" y="3080355"/>
            <a:ext cx="396336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回归树的平方损失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106" y="3551232"/>
            <a:ext cx="2959100" cy="647700"/>
          </a:xfrm>
          <a:prstGeom prst="rect">
            <a:avLst/>
          </a:prstGeom>
        </p:spPr>
      </p:pic>
      <p:sp>
        <p:nvSpPr>
          <p:cNvPr id="5" name="文本占位符 2"/>
          <p:cNvSpPr txBox="1"/>
          <p:nvPr/>
        </p:nvSpPr>
        <p:spPr>
          <a:xfrm>
            <a:off x="1374758" y="4261288"/>
            <a:ext cx="506311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栗子：根据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平方损失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，</a:t>
            </a:r>
            <a:r>
              <a:rPr lang="zh-CN" altLang="en-GB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构建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CART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回归树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90" y="5292441"/>
            <a:ext cx="7772400" cy="6543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8590" y="4823597"/>
            <a:ext cx="7772400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已知：数据集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只有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个特征 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x, 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目标值值为 </a:t>
            </a:r>
            <a:r>
              <a:rPr lang="en-GB" altLang="zh-CN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y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8590" y="6042129"/>
            <a:ext cx="7638534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分析：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因只有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个特征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，所以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只需选择该特征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的最优划分点，并不需要计算其他特征。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52332" y="1392561"/>
            <a:ext cx="689191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i="0" u="none" strike="noStrike" dirty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i="0" u="none" strike="noStrike" dirty="0">
                <a:effectLst/>
                <a:latin typeface="Open Sans" panose="020B0606030504020204" pitchFamily="34" charset="0"/>
              </a:rPr>
              <a:t> 先将</a:t>
            </a:r>
            <a:r>
              <a:rPr lang="zh-CN" altLang="en-US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特征 </a:t>
            </a:r>
            <a:r>
              <a:rPr lang="en-GB" altLang="zh-CN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x </a:t>
            </a:r>
            <a:r>
              <a:rPr lang="zh-CN" altLang="en-US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的值排序</a:t>
            </a:r>
            <a:r>
              <a:rPr lang="zh-CN" altLang="en-US" i="0" u="none" strike="noStrike" dirty="0">
                <a:effectLst/>
                <a:latin typeface="Open Sans" panose="020B0606030504020204" pitchFamily="34" charset="0"/>
              </a:rPr>
              <a:t>，并取相邻元素均值作为待划分点，如下图所示：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2332" y="2418361"/>
            <a:ext cx="727497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计算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每一个划分点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的平方损失，例如：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划分点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的平方损失计算过程为：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303" y="1996288"/>
            <a:ext cx="7772400" cy="317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03" y="3022089"/>
            <a:ext cx="7772400" cy="2508697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116563" y="2418360"/>
            <a:ext cx="923105" cy="76316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10</a:t>
            </a:r>
            <a:endParaRPr kumimoji="1" lang="zh-CN" altLang="en-US" sz="1400" dirty="0"/>
          </a:p>
        </p:txBody>
      </p:sp>
      <p:sp>
        <p:nvSpPr>
          <p:cNvPr id="14" name="椭圆 13"/>
          <p:cNvSpPr/>
          <p:nvPr/>
        </p:nvSpPr>
        <p:spPr>
          <a:xfrm>
            <a:off x="9334953" y="3822707"/>
            <a:ext cx="902251" cy="82251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1</a:t>
            </a:r>
            <a:endParaRPr kumimoji="1" lang="en-US" altLang="zh-CN" sz="1600" dirty="0"/>
          </a:p>
        </p:txBody>
      </p:sp>
      <p:sp>
        <p:nvSpPr>
          <p:cNvPr id="15" name="椭圆 14"/>
          <p:cNvSpPr/>
          <p:nvPr/>
        </p:nvSpPr>
        <p:spPr>
          <a:xfrm>
            <a:off x="11220007" y="3865543"/>
            <a:ext cx="796145" cy="73684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9</a:t>
            </a:r>
            <a:endParaRPr kumimoji="1" lang="en-US" altLang="zh-CN" sz="1600" dirty="0"/>
          </a:p>
        </p:txBody>
      </p:sp>
      <p:cxnSp>
        <p:nvCxnSpPr>
          <p:cNvPr id="16" name="直线箭头连接符 15"/>
          <p:cNvCxnSpPr>
            <a:stCxn id="11" idx="4"/>
            <a:endCxn id="14" idx="0"/>
          </p:cNvCxnSpPr>
          <p:nvPr/>
        </p:nvCxnSpPr>
        <p:spPr>
          <a:xfrm flipH="1">
            <a:off x="9786079" y="3181521"/>
            <a:ext cx="792037" cy="6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11" idx="4"/>
            <a:endCxn id="15" idx="0"/>
          </p:cNvCxnSpPr>
          <p:nvPr/>
        </p:nvCxnSpPr>
        <p:spPr>
          <a:xfrm>
            <a:off x="10578116" y="3181521"/>
            <a:ext cx="1039964" cy="68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4404" y="3207158"/>
            <a:ext cx="1628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按照</a:t>
            </a:r>
            <a:r>
              <a:rPr lang="en-US" altLang="zh-CN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1.5</a:t>
            </a: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划分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目标值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98265" y="4724200"/>
            <a:ext cx="1163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左子树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</a:t>
            </a:r>
            <a:r>
              <a:rPr lang="en-US" altLang="zh-CN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5.56</a:t>
            </a: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88399" y="4731620"/>
            <a:ext cx="1163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右子树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预测值</a:t>
            </a:r>
            <a:r>
              <a:rPr lang="en-US" altLang="zh-CN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7.50</a:t>
            </a: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endParaRPr lang="en-US" altLang="zh-CN" sz="1400" dirty="0">
              <a:solidFill>
                <a:srgbClr val="C0504D">
                  <a:lumMod val="75000"/>
                </a:srgb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决策树简介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6872" y="1727611"/>
            <a:ext cx="3469143" cy="2964141"/>
          </a:xfrm>
          <a:prstGeom prst="rect">
            <a:avLst/>
          </a:prstGeom>
        </p:spPr>
      </p:pic>
      <p:sp>
        <p:nvSpPr>
          <p:cNvPr id="5" name="文本占位符 2"/>
          <p:cNvSpPr txBox="1"/>
          <p:nvPr/>
        </p:nvSpPr>
        <p:spPr>
          <a:xfrm>
            <a:off x="1022877" y="1683417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决策树是一种树形结构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529380" y="2105847"/>
            <a:ext cx="7146534" cy="9899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树中每个内部节点表示一个特征上的判断，每个分支代表一个判断结果的输出，每个叶子节点代表一种分类结果</a:t>
            </a:r>
            <a:endParaRPr lang="zh-CN" altLang="en-US" dirty="0"/>
          </a:p>
        </p:txBody>
      </p:sp>
      <p:sp>
        <p:nvSpPr>
          <p:cNvPr id="8" name="文本占位符 2"/>
          <p:cNvSpPr txBox="1"/>
          <p:nvPr/>
        </p:nvSpPr>
        <p:spPr>
          <a:xfrm>
            <a:off x="1022877" y="3444800"/>
            <a:ext cx="401626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决策树的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建立过程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529380" y="3921658"/>
            <a:ext cx="8681420" cy="180071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特征选择：选取有较强分类能力的特征。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决策树生成：根据选择的特征生成决策树。</a:t>
            </a:r>
            <a:endParaRPr lang="en-US" altLang="zh-CN" dirty="0"/>
          </a:p>
          <a:p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3.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决策树也易过拟合，采用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剪枝的方法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缓解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过拟合</a:t>
            </a:r>
            <a:r>
              <a:rPr lang="zh-CN" altLang="en-US" sz="1665" b="0" dirty="0">
                <a:solidFill>
                  <a:srgbClr val="333333"/>
                </a:solidFill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65" b="0" dirty="0">
              <a:solidFill>
                <a:srgbClr val="333333"/>
              </a:solidFill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回归决策树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52332" y="1392561"/>
            <a:ext cx="689191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以此方式计算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3.5...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等划分点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的平方损失，结果如下所示：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152333" y="2640022"/>
            <a:ext cx="768366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4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划分点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s=6.5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m(s)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。所以第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个划分变量：特征为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切分点为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6.5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553" y="1879945"/>
            <a:ext cx="7772400" cy="631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063" y="1109641"/>
            <a:ext cx="1826633" cy="1940088"/>
          </a:xfrm>
          <a:prstGeom prst="rect">
            <a:avLst/>
          </a:prstGeom>
        </p:spPr>
      </p:pic>
      <p:sp>
        <p:nvSpPr>
          <p:cNvPr id="6" name="文本占位符 2"/>
          <p:cNvSpPr txBox="1"/>
          <p:nvPr/>
        </p:nvSpPr>
        <p:spPr>
          <a:xfrm>
            <a:off x="1152332" y="3197481"/>
            <a:ext cx="726262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对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左子树的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个节点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计算每个划分点的平方式损失，找出最优划分点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2"/>
          <p:cNvSpPr txBox="1"/>
          <p:nvPr/>
        </p:nvSpPr>
        <p:spPr>
          <a:xfrm>
            <a:off x="1152332" y="6273115"/>
            <a:ext cx="726262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0" lang="en-GB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s=3.5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时，</a:t>
            </a:r>
            <a:r>
              <a:rPr kumimoji="0" lang="en-GB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m(s)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最小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，所以左子树继续以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3.5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进行分裂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743" y="3558483"/>
            <a:ext cx="1893712" cy="2714632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1484174" y="5106497"/>
            <a:ext cx="7685294" cy="28016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eg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：以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x=1.5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作为切分点，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左子树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输出为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5.56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右子树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输出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(5.7+5.91+6.4+6.8+7.05)/5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6.37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47" y="3615875"/>
            <a:ext cx="7772400" cy="6380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903" y="4213781"/>
            <a:ext cx="7772400" cy="9887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7" y="5526657"/>
            <a:ext cx="7772400" cy="74645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回归决策树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52331" y="1392561"/>
            <a:ext cx="6743637" cy="9057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lang="zh-CN" altLang="en-US" sz="1400" b="1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假设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在生成</a:t>
            </a:r>
            <a:r>
              <a:rPr lang="en-US" altLang="zh-CN" sz="14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个区域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之后停止划分，以上就是最终回归树。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12763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每一个叶子节点的输出为：挂在该节点上的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所有样本均值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1845" y="941041"/>
            <a:ext cx="1893712" cy="271463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87146" y="3872649"/>
            <a:ext cx="7465402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选择一个特征，将该特征的值进行排序，取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相邻点计算均值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待划分点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根据所有划分点，将数据集分成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两部分：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R1</a:t>
            </a:r>
            <a:r>
              <a:rPr lang="zh-CN" altLang="en-GB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GB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R2</a:t>
            </a:r>
            <a:endParaRPr lang="en-GB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R1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 </a:t>
            </a:r>
            <a:r>
              <a: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R2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两部分的平方损失相加作为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该切分点平方损失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取最小的平方损失的划分点，作为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当前特征的划分点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以此计算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其他特征的最优划分点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、以及该划分点对应的损失值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在所有的特征的划分点中，选择出最小平方损失的划分点，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作为当前树的分裂点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2331" y="3236383"/>
            <a:ext cx="326369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回归树构建过程小结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案例：线性回归与回归决策树对比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152332" y="1392561"/>
            <a:ext cx="1496600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已知数据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3880" y="1315175"/>
            <a:ext cx="7772400" cy="654349"/>
          </a:xfrm>
          <a:prstGeom prst="rect">
            <a:avLst/>
          </a:prstGeom>
        </p:spPr>
      </p:pic>
      <p:sp>
        <p:nvSpPr>
          <p:cNvPr id="10" name="文本占位符 2"/>
          <p:cNvSpPr txBox="1"/>
          <p:nvPr/>
        </p:nvSpPr>
        <p:spPr>
          <a:xfrm>
            <a:off x="1184335" y="1972587"/>
            <a:ext cx="11760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33880" y="2059486"/>
            <a:ext cx="443454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分别训练线性回归、回归决策树模型，并预测对比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文本占位符 2"/>
          <p:cNvSpPr txBox="1"/>
          <p:nvPr/>
        </p:nvSpPr>
        <p:spPr>
          <a:xfrm>
            <a:off x="1184334" y="2517479"/>
            <a:ext cx="1176089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Open Sans" panose="020B0606030504020204" pitchFamily="34" charset="0"/>
              </a:rPr>
              <a:t>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33880" y="2574651"/>
            <a:ext cx="732821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训练模型，并使用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[0.0,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10]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之间的数据，让模型预测，画出预测值图线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59" y="3139019"/>
            <a:ext cx="4456951" cy="34989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24056" y="3760956"/>
            <a:ext cx="3444579" cy="135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从预测效果来看：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、线性回归是一条直线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、决策树是曲线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、树的拟合能力是很强的，易过拟合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案例：线性回归与回归决策树对比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274994" y="1357169"/>
            <a:ext cx="4763164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numpy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200" dirty="0"/>
              <a:t>np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/>
              <a:t>pandas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200" dirty="0"/>
              <a:t>pd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sklearn.tree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DecisionTreeRegressor</a:t>
            </a:r>
            <a:r>
              <a:rPr lang="en-GB" altLang="zh-CN" sz="1200" dirty="0"/>
              <a:t>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回归决策树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from </a:t>
            </a:r>
            <a:r>
              <a:rPr lang="en-GB" altLang="zh-CN" sz="1200" dirty="0" err="1"/>
              <a:t>sklearn.linear_model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LinearRegression</a:t>
            </a:r>
            <a:br>
              <a:rPr lang="en-GB" altLang="zh-CN" sz="1200" dirty="0"/>
            </a:br>
            <a:r>
              <a:rPr lang="en-GB" altLang="zh-CN" sz="1200" dirty="0">
                <a:solidFill>
                  <a:srgbClr val="0033B3"/>
                </a:solidFill>
                <a:effectLst/>
              </a:rPr>
              <a:t>import </a:t>
            </a:r>
            <a:r>
              <a:rPr lang="en-GB" altLang="zh-CN" sz="1200" dirty="0" err="1"/>
              <a:t>matplotlib.pyplot</a:t>
            </a:r>
            <a:r>
              <a:rPr lang="en-GB" altLang="zh-CN" sz="1200" dirty="0"/>
              <a:t> </a:t>
            </a:r>
            <a:r>
              <a:rPr lang="en-GB" altLang="zh-CN" sz="1200" dirty="0">
                <a:solidFill>
                  <a:srgbClr val="0033B3"/>
                </a:solidFill>
                <a:effectLst/>
              </a:rPr>
              <a:t>as </a:t>
            </a:r>
            <a:r>
              <a:rPr lang="en-GB" altLang="zh-CN" sz="1200" dirty="0" err="1"/>
              <a:t>plt</a:t>
            </a: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sz="1200" dirty="0">
              <a:solidFill>
                <a:srgbClr val="0033B3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rgbClr val="0033B3"/>
                </a:solidFill>
                <a:effectLst/>
              </a:rPr>
              <a:t>def </a:t>
            </a:r>
            <a:r>
              <a:rPr lang="en-GB" altLang="zh-CN" sz="1200" dirty="0">
                <a:solidFill>
                  <a:srgbClr val="00627A"/>
                </a:solidFill>
                <a:effectLst/>
              </a:rPr>
              <a:t>dm01_</a:t>
            </a:r>
            <a:r>
              <a:rPr lang="zh-CN" altLang="en-US" sz="1200" dirty="0">
                <a:solidFill>
                  <a:srgbClr val="00627A"/>
                </a:solidFill>
                <a:effectLst/>
              </a:rPr>
              <a:t>回归分类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1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准备数据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x = </a:t>
            </a:r>
            <a:r>
              <a:rPr lang="en-GB" altLang="zh-CN" sz="1200" dirty="0" err="1"/>
              <a:t>np.array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list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range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,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11</a:t>
            </a:r>
            <a:r>
              <a:rPr lang="en-GB" altLang="zh-CN" sz="1200" dirty="0"/>
              <a:t>))).reshape(-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y = </a:t>
            </a:r>
            <a:r>
              <a:rPr lang="en-GB" altLang="zh-CN" sz="1200" dirty="0" err="1"/>
              <a:t>np.array</a:t>
            </a:r>
            <a:r>
              <a:rPr lang="en-GB" altLang="zh-CN" sz="1200" dirty="0"/>
              <a:t>([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5.56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5.70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5.91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6.40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6.80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7.05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8.90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8.70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9.00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9.05</a:t>
            </a:r>
            <a:r>
              <a:rPr lang="en-GB" altLang="zh-CN" sz="1200" dirty="0"/>
              <a:t>])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‘x--&gt;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x)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‘y--&gt;</a:t>
            </a:r>
            <a:r>
              <a:rPr lang="en-GB" altLang="zh-CN" sz="1200" dirty="0">
                <a:solidFill>
                  <a:srgbClr val="0037A6"/>
                </a:solidFill>
                <a:effectLst/>
              </a:rPr>
              <a:t>\n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’</a:t>
            </a:r>
            <a:r>
              <a:rPr lang="en-GB" altLang="zh-CN" sz="1200" dirty="0"/>
              <a:t>, y)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2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实例化模型 模型训练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/>
              <a:t>model1 = </a:t>
            </a:r>
            <a:r>
              <a:rPr lang="en-GB" altLang="zh-CN" sz="1200" dirty="0" err="1"/>
              <a:t>DecisionTreeRegressor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max_depth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model2 = </a:t>
            </a:r>
            <a:r>
              <a:rPr lang="en-GB" altLang="zh-CN" sz="1200" dirty="0" err="1"/>
              <a:t>DecisionTreeRegressor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max_depth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3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model3 = </a:t>
            </a:r>
            <a:r>
              <a:rPr lang="en-GB" altLang="zh-CN" sz="1200" dirty="0" err="1"/>
              <a:t>LinearRegression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model1.fit(x, y)</a:t>
            </a:r>
            <a:br>
              <a:rPr lang="en-GB" altLang="zh-CN" sz="1200" dirty="0"/>
            </a:br>
            <a:r>
              <a:rPr lang="en-GB" altLang="zh-CN" sz="1200" dirty="0"/>
              <a:t>    model2.fit(x, y)</a:t>
            </a:r>
            <a:br>
              <a:rPr lang="en-GB" altLang="zh-CN" sz="1200" dirty="0"/>
            </a:br>
            <a:r>
              <a:rPr lang="en-GB" altLang="zh-CN" sz="1200" dirty="0"/>
              <a:t>    model3.fit(x, y)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02272" y="1357169"/>
            <a:ext cx="4763164" cy="415498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3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模型预测 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等差数组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-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按照间隔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 = </a:t>
            </a:r>
            <a:r>
              <a:rPr lang="en-GB" altLang="zh-CN" sz="1200" dirty="0" err="1"/>
              <a:t>np.arange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10.0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0.01</a:t>
            </a:r>
            <a:r>
              <a:rPr lang="en-GB" altLang="zh-CN" sz="1200" dirty="0"/>
              <a:t>).reshape(-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zh-CN" altLang="en-US" sz="1200" dirty="0"/>
              <a:t>    </a:t>
            </a:r>
            <a:r>
              <a:rPr lang="en-GB" altLang="zh-CN" sz="1200" dirty="0"/>
              <a:t>y_pre1 = model1.predict(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y_pre2 = model2.predict(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y_pre3 = model3.predict(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>
                <a:solidFill>
                  <a:srgbClr val="000080"/>
                </a:solidFill>
                <a:effectLst/>
              </a:rPr>
              <a:t>print</a:t>
            </a:r>
            <a:r>
              <a:rPr lang="en-GB" altLang="zh-CN" sz="1200" dirty="0"/>
              <a:t>(y_pre1.shape, y_pre2.shape, y_pre3.shape)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4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结果可视化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plt.figure</a:t>
            </a:r>
            <a:r>
              <a:rPr lang="en-GB" altLang="zh-CN" sz="1200" dirty="0"/>
              <a:t>(</a:t>
            </a:r>
            <a:r>
              <a:rPr lang="en-GB" altLang="zh-CN" sz="1200" dirty="0" err="1">
                <a:solidFill>
                  <a:srgbClr val="660099"/>
                </a:solidFill>
                <a:effectLst/>
              </a:rPr>
              <a:t>figsize</a:t>
            </a:r>
            <a:r>
              <a:rPr lang="en-GB" altLang="zh-CN" sz="1200" dirty="0"/>
              <a:t>=(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10</a:t>
            </a:r>
            <a:r>
              <a:rPr lang="en-GB" altLang="zh-CN" sz="1200" dirty="0"/>
              <a:t>, 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6</a:t>
            </a:r>
            <a:r>
              <a:rPr lang="en-GB" altLang="zh-CN" sz="1200" dirty="0"/>
              <a:t>),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dpi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1750EB"/>
                </a:solidFill>
                <a:effectLst/>
              </a:rPr>
              <a:t>100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plt.scatter</a:t>
            </a:r>
            <a:r>
              <a:rPr lang="en-GB" altLang="zh-CN" sz="1200" dirty="0"/>
              <a:t>(x, y,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'data'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plt.plot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y_pre1,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max_depth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=1'</a:t>
            </a:r>
            <a:r>
              <a:rPr lang="en-GB" altLang="zh-CN" sz="1200" dirty="0"/>
              <a:t>)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深度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1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层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plt.plot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y_pre2,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max_depth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=3'</a:t>
            </a:r>
            <a:r>
              <a:rPr lang="en-GB" altLang="zh-CN" sz="1200" dirty="0"/>
              <a:t>)   </a:t>
            </a:r>
            <a:r>
              <a:rPr lang="en-GB" altLang="zh-CN" sz="1200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深度</a:t>
            </a:r>
            <a:r>
              <a:rPr lang="en-US" altLang="zh-CN" sz="1200" i="1" dirty="0">
                <a:solidFill>
                  <a:srgbClr val="8C8C8C"/>
                </a:solidFill>
                <a:effectLst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effectLst/>
              </a:rPr>
              <a:t>层</a:t>
            </a:r>
            <a:br>
              <a:rPr lang="zh-CN" altLang="en-US" sz="1200" i="1" dirty="0">
                <a:solidFill>
                  <a:srgbClr val="8C8C8C"/>
                </a:solidFill>
                <a:effectLst/>
              </a:rPr>
            </a:br>
            <a:r>
              <a:rPr lang="zh-CN" altLang="en-US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altLang="zh-CN" sz="1200" dirty="0" err="1"/>
              <a:t>plt.plot</a:t>
            </a:r>
            <a:r>
              <a:rPr lang="en-GB" altLang="zh-CN" sz="1200" dirty="0"/>
              <a:t>(</a:t>
            </a:r>
            <a:r>
              <a:rPr lang="en-GB" altLang="zh-CN" sz="1200" dirty="0" err="1"/>
              <a:t>x_test</a:t>
            </a:r>
            <a:r>
              <a:rPr lang="en-GB" altLang="zh-CN" sz="1200" dirty="0"/>
              <a:t>, y_pre3, </a:t>
            </a:r>
            <a:r>
              <a:rPr lang="en-GB" altLang="zh-CN" sz="1200" dirty="0">
                <a:solidFill>
                  <a:srgbClr val="660099"/>
                </a:solidFill>
                <a:effectLst/>
              </a:rPr>
              <a:t>label</a:t>
            </a:r>
            <a:r>
              <a:rPr lang="en-GB" altLang="zh-CN" sz="1200" dirty="0"/>
              <a:t>=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'linear'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plt.xlabel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'data'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plt.ylabel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'target'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plt.title</a:t>
            </a:r>
            <a:r>
              <a:rPr lang="en-GB" altLang="zh-CN" sz="1200" dirty="0"/>
              <a:t>(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 err="1">
                <a:solidFill>
                  <a:srgbClr val="067D17"/>
                </a:solidFill>
                <a:effectLst/>
              </a:rPr>
              <a:t>DecisionTreeRegressor</a:t>
            </a:r>
            <a:r>
              <a:rPr lang="en-GB" altLang="zh-CN" sz="1200" dirty="0">
                <a:solidFill>
                  <a:srgbClr val="067D17"/>
                </a:solidFill>
                <a:effectLst/>
              </a:rPr>
              <a:t>'</a:t>
            </a:r>
            <a:r>
              <a:rPr lang="en-GB" altLang="zh-CN" sz="1200" dirty="0"/>
              <a:t>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plt.legend</a:t>
            </a:r>
            <a:r>
              <a:rPr lang="en-GB" altLang="zh-CN" sz="1200" dirty="0"/>
              <a:t>()</a:t>
            </a:r>
            <a:br>
              <a:rPr lang="en-GB" altLang="zh-CN" sz="1200" dirty="0"/>
            </a:br>
            <a:r>
              <a:rPr lang="en-GB" altLang="zh-CN" sz="1200" dirty="0"/>
              <a:t>    </a:t>
            </a:r>
            <a:r>
              <a:rPr lang="en-GB" altLang="zh-CN" sz="1200" dirty="0" err="1"/>
              <a:t>plt.show</a:t>
            </a:r>
            <a:r>
              <a:rPr lang="en-GB" altLang="zh-CN" sz="1200" dirty="0"/>
              <a:t>()</a:t>
            </a: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sz="1200" dirty="0">
              <a:solidFill>
                <a:srgbClr val="0033B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33B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案例：线性回归与回归决策树对比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0" y="1357169"/>
            <a:ext cx="82677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2920" y="5398066"/>
            <a:ext cx="1481455" cy="1481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1363" y="1116328"/>
            <a:ext cx="4140200" cy="157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以下哪项是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回归决策树</a:t>
            </a: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说法正确的是（多选）？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可以处理非线性关系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可以处理多个输入变量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可以处理分类和回归问题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可以避免过拟合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1363" y="3309361"/>
            <a:ext cx="6128326" cy="167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在回归决策树中，如何选择最佳的分割点？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根据信息增益选择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根据基尼指数选择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根据均方误差选择 </a:t>
            </a:r>
            <a:endParaRPr lang="en-US" altLang="zh-CN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 algn="l">
              <a:lnSpc>
                <a:spcPct val="150000"/>
              </a:lnSpc>
              <a:buAutoNum type="alphaUcPeriod"/>
            </a:pPr>
            <a:r>
              <a:rPr lang="zh-CN" altLang="en-US" sz="1400" b="0" i="0" dirty="0">
                <a:solidFill>
                  <a:srgbClr val="37415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根据叶节点样本数量选择</a:t>
            </a:r>
            <a:endParaRPr lang="zh-CN" altLang="en-US" sz="1400" b="0" i="0" dirty="0">
              <a:solidFill>
                <a:srgbClr val="37415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92266" y="2324458"/>
            <a:ext cx="263607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B602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答案为：</a:t>
            </a:r>
            <a:r>
              <a:rPr lang="en-US" altLang="zh-CN" sz="1400" dirty="0">
                <a:solidFill>
                  <a:srgbClr val="B602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</a:t>
            </a:r>
            <a:endParaRPr lang="zh-CN" altLang="en-US" sz="1400" dirty="0">
              <a:solidFill>
                <a:srgbClr val="B602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92266" y="4729488"/>
            <a:ext cx="2636077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B602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答案为：</a:t>
            </a:r>
            <a:r>
              <a:rPr lang="en-US" altLang="zh-CN" sz="1400" dirty="0">
                <a:solidFill>
                  <a:srgbClr val="B6020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lang="zh-CN" altLang="en-US" sz="1400" dirty="0">
              <a:solidFill>
                <a:srgbClr val="B6020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7456" y="653270"/>
            <a:ext cx="6498629" cy="4983602"/>
          </a:xfrm>
        </p:spPr>
        <p:txBody>
          <a:bodyPr anchor="t"/>
          <a:lstStyle/>
          <a:p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400" b="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8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8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800" b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/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8358" y="635085"/>
            <a:ext cx="6298881" cy="485584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知道什么是剪枝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理解剪枝的作用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知道常用剪枝方法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了解不同剪枝方法的优缺点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0682" y="1942147"/>
            <a:ext cx="4371552" cy="212342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决策树正则化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剪枝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24771" y="1349410"/>
            <a:ext cx="46468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为什么要剪枝？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5587" y="1866600"/>
            <a:ext cx="7659907" cy="372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决策树剪枝是一种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防止决策树过拟合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一种正则化方法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panose="02000503000000020004" pitchFamily="2" charset="0"/>
                <a:ea typeface="黑体" panose="02010609060101010101" pitchFamily="49" charset="-122"/>
                <a:cs typeface="+mn-cs"/>
              </a:rPr>
              <a:t>；提高其泛化能力。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panose="02000503000000020004" pitchFamily="2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15587" y="2811244"/>
            <a:ext cx="605102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把子树的节点全部删掉，使用用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叶子节点来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替换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占位符 2"/>
          <p:cNvSpPr txBox="1"/>
          <p:nvPr/>
        </p:nvSpPr>
        <p:spPr>
          <a:xfrm>
            <a:off x="1024771" y="2358558"/>
            <a:ext cx="46468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1024770" y="3572643"/>
            <a:ext cx="4646823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2515" y="4256370"/>
            <a:ext cx="10404008" cy="134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预剪枝：指在决策树生成过程中，对每个节点在划分前先进行估计，若当前节点的划分不能带来决策树泛化性能提升，则停止划分并将当前节点标记为叶节点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;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后剪枝：是先从训练集生成一棵完整的决策树，然后自底向上地对非叶节点进行考察，若将该节点对应的子树替换为叶节点能带来决策树泛化性能提升，则将该子树替换为叶节点。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剪枝思想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24771" y="1349410"/>
            <a:ext cx="273700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已知 训练集和验证集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338" y="1357169"/>
            <a:ext cx="6120115" cy="2750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72" y="4345162"/>
            <a:ext cx="6015943" cy="20618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947766" y="2259856"/>
            <a:ext cx="5704701" cy="490216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、女孩相亲过程中，更看重哪些特征呢？</a:t>
            </a:r>
            <a:endParaRPr lang="zh-CN" altLang="en-US" sz="1600" dirty="0"/>
          </a:p>
        </p:txBody>
      </p:sp>
      <p:sp>
        <p:nvSpPr>
          <p:cNvPr id="2" name="文本占位符 2"/>
          <p:cNvSpPr txBox="1"/>
          <p:nvPr/>
        </p:nvSpPr>
        <p:spPr>
          <a:xfrm>
            <a:off x="4648668" y="2849197"/>
            <a:ext cx="4302895" cy="579802"/>
          </a:xfrm>
          <a:prstGeom prst="rect">
            <a:avLst/>
          </a:prstGeom>
        </p:spPr>
        <p:txBody>
          <a:bodyPr anchor="t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sz="1600" dirty="0"/>
              <a:t>年龄 </a:t>
            </a:r>
            <a:r>
              <a:rPr lang="en-US" altLang="zh-CN" sz="1600" dirty="0"/>
              <a:t>&gt;</a:t>
            </a:r>
            <a:r>
              <a:rPr lang="zh-CN" altLang="en-US" sz="1600" dirty="0"/>
              <a:t> 长相 </a:t>
            </a:r>
            <a:r>
              <a:rPr lang="en-US" altLang="zh-CN" sz="1600" dirty="0"/>
              <a:t>&gt;</a:t>
            </a:r>
            <a:r>
              <a:rPr lang="zh-CN" altLang="en-US" sz="1600" dirty="0"/>
              <a:t> 收入 </a:t>
            </a:r>
            <a:r>
              <a:rPr lang="en-US" altLang="zh-CN" sz="1600" dirty="0"/>
              <a:t>&gt;</a:t>
            </a:r>
            <a:r>
              <a:rPr lang="zh-CN" altLang="en-US" sz="1600" dirty="0"/>
              <a:t> 是否公务员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2857" y="1946929"/>
            <a:ext cx="3469143" cy="2964141"/>
          </a:xfrm>
          <a:prstGeom prst="rect">
            <a:avLst/>
          </a:prstGeom>
        </p:spPr>
      </p:pic>
      <p:sp>
        <p:nvSpPr>
          <p:cNvPr id="5" name="文本占位符 2"/>
          <p:cNvSpPr txBox="1"/>
          <p:nvPr/>
        </p:nvSpPr>
        <p:spPr>
          <a:xfrm>
            <a:off x="3944552" y="3428999"/>
            <a:ext cx="4302895" cy="977587"/>
          </a:xfrm>
          <a:prstGeom prst="rect">
            <a:avLst/>
          </a:prstGeom>
        </p:spPr>
        <p:txBody>
          <a:bodyPr anchor="t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、机器学习算法中，选择数据集中的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哪些特征进行分裂</a:t>
            </a:r>
            <a:r>
              <a:rPr lang="zh-CN" altLang="en-US" sz="1600" dirty="0"/>
              <a:t>，会更好呢？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剪枝原理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9420" y="1873128"/>
            <a:ext cx="6543474" cy="366194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预剪枝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24771" y="1349410"/>
            <a:ext cx="273700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6908" y="5315973"/>
            <a:ext cx="7139046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基于预剪枝策略从上表数据所生成的决策树如上图所示，其验证集精度为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71.4%.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6908" y="1599199"/>
            <a:ext cx="6235626" cy="28791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决策树正则化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剪枝的基本工作原理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后剪枝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2"/>
          <p:cNvSpPr txBox="1"/>
          <p:nvPr/>
        </p:nvSpPr>
        <p:spPr>
          <a:xfrm>
            <a:off x="1024771" y="1349410"/>
            <a:ext cx="2737001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0879" y="5663821"/>
            <a:ext cx="10543275" cy="38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先利用训练集完整的生成一颗树，有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个内部节点。分别考察这些节点作为叶子节点模型的准确率，若准确率上升，则剪掉，否则保留。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54145"/>
            <a:ext cx="5256566" cy="37497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73" y="1645990"/>
            <a:ext cx="6220428" cy="3566018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067590" y="3215651"/>
            <a:ext cx="377952" cy="29484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1" y="1002119"/>
            <a:ext cx="5897738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决策树正则化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剪枝技术对比</a:t>
            </a:r>
            <a:endParaRPr kumimoji="1" lang="zh-CN" altLang="en-US" dirty="0"/>
          </a:p>
        </p:txBody>
      </p:sp>
      <p:sp>
        <p:nvSpPr>
          <p:cNvPr id="36" name="泪珠形 35"/>
          <p:cNvSpPr/>
          <p:nvPr/>
        </p:nvSpPr>
        <p:spPr>
          <a:xfrm rot="2700000">
            <a:off x="817413" y="1948157"/>
            <a:ext cx="1041400" cy="1041400"/>
          </a:xfrm>
          <a:prstGeom prst="teardrop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AutoShape 16"/>
          <p:cNvSpPr/>
          <p:nvPr/>
        </p:nvSpPr>
        <p:spPr bwMode="auto">
          <a:xfrm>
            <a:off x="2349090" y="1875865"/>
            <a:ext cx="3271684" cy="11250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预剪枝使决策树的</a:t>
            </a:r>
            <a:r>
              <a:rPr lang="zh-CN" altLang="en-US" sz="14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很多分支没有展开</a:t>
            </a: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，不单降低了过拟合风险，还显著</a:t>
            </a:r>
            <a:r>
              <a:rPr lang="zh-CN" altLang="en-US" sz="14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减少了决策树的训练、测试时间开销</a:t>
            </a:r>
            <a:endParaRPr lang="zh-CN" altLang="en-US" sz="1400" dirty="0">
              <a:solidFill>
                <a:srgbClr val="AD2A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9" name="AutoShape 17"/>
          <p:cNvSpPr/>
          <p:nvPr/>
        </p:nvSpPr>
        <p:spPr bwMode="auto">
          <a:xfrm>
            <a:off x="1085417" y="2097141"/>
            <a:ext cx="595351" cy="5171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23850">
              <a:spcBef>
                <a:spcPts val="850"/>
              </a:spcBef>
              <a:defRPr/>
            </a:pPr>
            <a:endParaRPr lang="es-ES" sz="3600" b="1" spc="3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泪珠形 39"/>
          <p:cNvSpPr/>
          <p:nvPr/>
        </p:nvSpPr>
        <p:spPr>
          <a:xfrm rot="2700000">
            <a:off x="6541298" y="1835036"/>
            <a:ext cx="1041400" cy="1041400"/>
          </a:xfrm>
          <a:prstGeom prst="teardrop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50">
              <a:solidFill>
                <a:srgbClr val="FEF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16"/>
          <p:cNvSpPr/>
          <p:nvPr/>
        </p:nvSpPr>
        <p:spPr bwMode="auto">
          <a:xfrm>
            <a:off x="8069957" y="1719987"/>
            <a:ext cx="3599034" cy="11250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比预剪枝保留了更多的分支。一般情况下，后剪枝决策树的欠拟合风险很小，</a:t>
            </a:r>
            <a:r>
              <a:rPr lang="zh-CN" altLang="en-US" sz="14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泛化性能往往优于预剪枝</a:t>
            </a:r>
            <a:endParaRPr lang="zh-CN" altLang="en-US" sz="1400" dirty="0">
              <a:solidFill>
                <a:srgbClr val="AD2A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3" name="AutoShape 17"/>
          <p:cNvSpPr/>
          <p:nvPr/>
        </p:nvSpPr>
        <p:spPr bwMode="auto">
          <a:xfrm>
            <a:off x="6686606" y="2073400"/>
            <a:ext cx="956123" cy="5171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23850">
              <a:spcBef>
                <a:spcPts val="850"/>
              </a:spcBef>
              <a:defRPr/>
            </a:pPr>
            <a:r>
              <a:rPr lang="en-US" sz="2400" b="1" spc="300" dirty="0" err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思源黑体 CN Normal" panose="020B0400000000000000" pitchFamily="34" charset="-122"/>
              </a:rPr>
              <a:t>优点</a:t>
            </a:r>
            <a:endParaRPr lang="es-ES" sz="2400" b="1" spc="3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泪珠形 43"/>
          <p:cNvSpPr/>
          <p:nvPr/>
        </p:nvSpPr>
        <p:spPr>
          <a:xfrm rot="2700000">
            <a:off x="862392" y="4037091"/>
            <a:ext cx="1041400" cy="1041400"/>
          </a:xfrm>
          <a:prstGeom prst="teardrop">
            <a:avLst/>
          </a:prstGeom>
          <a:solidFill>
            <a:srgbClr val="48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50">
              <a:solidFill>
                <a:srgbClr val="FEFA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16"/>
          <p:cNvSpPr/>
          <p:nvPr/>
        </p:nvSpPr>
        <p:spPr bwMode="auto">
          <a:xfrm>
            <a:off x="2371671" y="4097327"/>
            <a:ext cx="3271684" cy="11250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有些分支的当前划分虽不能提升泛化性能，但</a:t>
            </a:r>
            <a:r>
              <a:rPr lang="zh-CN" altLang="en-US" sz="1400" dirty="0">
                <a:latin typeface="Roboto" panose="02000000000000000000" pitchFamily="2" charset="0"/>
              </a:rPr>
              <a:t>后续划分却有可能导致性能的显著提高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；</a:t>
            </a:r>
            <a:endParaRPr lang="en-US" altLang="zh-CN" sz="1400" b="0" i="0" dirty="0"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预剪枝决策树</a:t>
            </a:r>
            <a:r>
              <a:rPr lang="zh-CN" alt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也带来了欠拟合的风险</a:t>
            </a:r>
            <a:endParaRPr lang="zh-CN" altLang="en-US" sz="14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7" name="AutoShape 17"/>
          <p:cNvSpPr/>
          <p:nvPr/>
        </p:nvSpPr>
        <p:spPr bwMode="auto">
          <a:xfrm>
            <a:off x="898907" y="4314244"/>
            <a:ext cx="968369" cy="5171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23850">
              <a:spcBef>
                <a:spcPts val="850"/>
              </a:spcBef>
              <a:defRPr/>
            </a:pPr>
            <a:r>
              <a:rPr lang="zh-CN" altLang="en-US" sz="2400" spc="3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思源黑体 CN Normal" panose="020B0400000000000000" pitchFamily="34" charset="-122"/>
              </a:rPr>
              <a:t>缺点</a:t>
            </a:r>
            <a:endParaRPr lang="es-ES" sz="2400" spc="3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8" name="泪珠形 47"/>
          <p:cNvSpPr/>
          <p:nvPr/>
        </p:nvSpPr>
        <p:spPr>
          <a:xfrm rot="2700000">
            <a:off x="6541298" y="4032804"/>
            <a:ext cx="1041400" cy="1041400"/>
          </a:xfrm>
          <a:prstGeom prst="teardrop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AutoShape 16"/>
          <p:cNvSpPr/>
          <p:nvPr/>
        </p:nvSpPr>
        <p:spPr bwMode="auto">
          <a:xfrm>
            <a:off x="8069956" y="4068184"/>
            <a:ext cx="3817243" cy="12216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后剪枝先生成，后剪枝。自底向上地对树中所有非叶子节点进行逐一考察，</a:t>
            </a:r>
            <a:r>
              <a:rPr lang="zh-CN" altLang="en-US" sz="1400" dirty="0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训练时间开销比未剪枝的决策树和预剪枝的决策树都要大得多</a:t>
            </a: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。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1" name="AutoShape 17"/>
          <p:cNvSpPr/>
          <p:nvPr/>
        </p:nvSpPr>
        <p:spPr bwMode="auto">
          <a:xfrm>
            <a:off x="6481080" y="4314244"/>
            <a:ext cx="1263673" cy="5171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23850">
              <a:spcBef>
                <a:spcPts val="850"/>
              </a:spcBef>
              <a:defRPr/>
            </a:pPr>
            <a:r>
              <a:rPr lang="en-US" sz="2400" b="1" spc="300" dirty="0" err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思源黑体 CN Normal" panose="020B0400000000000000" pitchFamily="34" charset="-122"/>
              </a:rPr>
              <a:t>缺点</a:t>
            </a:r>
            <a:endParaRPr lang="es-ES" sz="2400" b="1" spc="300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52" name="直线连接符 51"/>
          <p:cNvCxnSpPr/>
          <p:nvPr/>
        </p:nvCxnSpPr>
        <p:spPr>
          <a:xfrm>
            <a:off x="850359" y="3657600"/>
            <a:ext cx="10491282" cy="0"/>
          </a:xfrm>
          <a:prstGeom prst="line">
            <a:avLst/>
          </a:prstGeom>
          <a:ln>
            <a:solidFill>
              <a:srgbClr val="9191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>
            <a:off x="6096000" y="1780674"/>
            <a:ext cx="0" cy="3827023"/>
          </a:xfrm>
          <a:prstGeom prst="line">
            <a:avLst/>
          </a:prstGeom>
          <a:ln>
            <a:solidFill>
              <a:srgbClr val="9191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17"/>
          <p:cNvSpPr/>
          <p:nvPr/>
        </p:nvSpPr>
        <p:spPr bwMode="auto">
          <a:xfrm>
            <a:off x="1085417" y="2262205"/>
            <a:ext cx="910867" cy="4133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>
              <a:spcBef>
                <a:spcPts val="850"/>
              </a:spcBef>
              <a:defRPr/>
            </a:pPr>
            <a:r>
              <a:rPr lang="es-ES" sz="2400" spc="300" dirty="0" err="1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思源黑体 CN Normal" panose="020B0400000000000000" pitchFamily="34" charset="-122"/>
              </a:rPr>
              <a:t>优点</a:t>
            </a:r>
            <a:endParaRPr lang="es-ES" sz="2400" spc="3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2487644" y="5534527"/>
            <a:ext cx="758114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预剪枝                                                                         后剪枝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75541" y="1792881"/>
            <a:ext cx="55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剪枝？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86125" y="181128"/>
            <a:ext cx="7036395" cy="76134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934077" y="2249773"/>
            <a:ext cx="6929499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把叶子节点、子节点删掉，用</a:t>
            </a: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更大的叶子节点（子树）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替换</a:t>
            </a:r>
            <a:r>
              <a:rPr lang="zh-CN" altLang="en-US" sz="1400" dirty="0">
                <a:solidFill>
                  <a:srgbClr val="C0504D">
                    <a:lumMod val="75000"/>
                  </a:srgb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叶子节点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040" y="2921082"/>
            <a:ext cx="321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预剪枝和后剪枝？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34077" y="3580197"/>
            <a:ext cx="6524506" cy="167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预剪枝：指在决策树生成过程中，对每个节点在划分前先进行估计，若当前节点的划分不能带来决策树泛化性能提升，则停止划分并将当前节点标记为叶节点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;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后剪枝：是先从训练集生成一棵完整的决策树，然后自底向上地对非叶节点进行考察，若将该节点对应的子树替换为叶节点能带来决策树泛化性能提升，则将该子树替换为叶节点。</a:t>
            </a:r>
            <a:endParaRPr lang="zh-CN" altLang="en-US" sz="14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1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2920" y="5398066"/>
            <a:ext cx="1481455" cy="14814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9604" y="1872370"/>
            <a:ext cx="3701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、下列关于剪枝的描述正确的是？（多选）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5720" y="2234651"/>
            <a:ext cx="6859198" cy="135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）剪枝是为了防止模型产生过拟合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）常用的剪枝方法有预剪枝和后剪枝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）预剪枝是提前设定树在构建过程中的限制参数，一边生成一边验证效果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）后剪枝需要等树构建完成后再遍历节点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5720" y="4496744"/>
            <a:ext cx="328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3144" y="4188967"/>
            <a:ext cx="538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答案解析：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剪枝正则化一种方法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ok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正确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描述正确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17457" y="1382676"/>
            <a:ext cx="6498629" cy="4983602"/>
          </a:xfrm>
        </p:spPr>
        <p:txBody>
          <a:bodyPr anchor="t"/>
          <a:lstStyle/>
          <a:p>
            <a:r>
              <a:rPr lang="zh-CN" altLang="en-US" sz="1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决策树简介</a:t>
            </a:r>
            <a:endParaRPr lang="en-US" altLang="zh-CN" sz="14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ID3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 </a:t>
            </a:r>
            <a:endParaRPr lang="en-US" altLang="zh-CN" sz="1600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C4.5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案例泰坦尼克号生存预测</a:t>
            </a:r>
            <a:r>
              <a:rPr kumimoji="1"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CART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回归树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决策树剪枝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理解信息熵的意义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理解信息增益的作用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知道</a:t>
            </a:r>
            <a:r>
              <a:rPr lang="en-GB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ID3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树的构建流程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79" y="839979"/>
            <a:ext cx="6459803" cy="51719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信息熵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22878" y="1477822"/>
            <a:ext cx="1926772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熵 </a:t>
            </a:r>
            <a:r>
              <a:rPr lang="en-GB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Entropy 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1375606" y="3873882"/>
            <a:ext cx="5199412" cy="8949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oboto" panose="02000000000000000000" pitchFamily="2" charset="0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占位符 2"/>
          <p:cNvSpPr txBox="1"/>
          <p:nvPr/>
        </p:nvSpPr>
        <p:spPr>
          <a:xfrm>
            <a:off x="1422350" y="2147787"/>
            <a:ext cx="5030449" cy="110341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熵越大，数据的不确定性度越高，信息就越多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熵越小，数据的不确定性越低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0682" y="1257238"/>
            <a:ext cx="4477400" cy="2171762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941045" y="3873882"/>
            <a:ext cx="4300238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举个栗子：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04942" y="4397158"/>
            <a:ext cx="262470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</a:t>
            </a:r>
            <a:r>
              <a:rPr lang="zh-CN" altLang="el-GR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ABCDEFGH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</a:t>
            </a:r>
            <a:r>
              <a:rPr lang="zh-CN" altLang="el-GR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en-GB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AAAABBCD </a:t>
            </a:r>
            <a:endParaRPr lang="en-GB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39710" y="5600762"/>
            <a:ext cx="8229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包含了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种信息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14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包含了 </a:t>
            </a:r>
            <a:r>
              <a:rPr lang="en-US" altLang="zh-CN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zh-CN" altLang="en-US" sz="1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种信息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400" b="0" i="0" u="none" strike="noStrike" dirty="0">
              <a:solidFill>
                <a:srgbClr val="333333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特征 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α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的信息熵大于特征 </a:t>
            </a:r>
            <a:r>
              <a:rPr lang="el-GR" altLang="zh-CN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β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的信息熵。</a:t>
            </a:r>
            <a:endParaRPr lang="zh-CN" altLang="en-US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2664129" y="1472161"/>
            <a:ext cx="3931036" cy="4995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信息论中代表随机变量不确定度的度量</a:t>
            </a:r>
            <a:endParaRPr kumimoji="0" lang="zh-CN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2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3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12347</Words>
  <Application>WPS 演示</Application>
  <PresentationFormat>宽屏</PresentationFormat>
  <Paragraphs>879</Paragraphs>
  <Slides>66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66</vt:i4>
      </vt:variant>
    </vt:vector>
  </HeadingPairs>
  <TitlesOfParts>
    <vt:vector size="100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华文楷体</vt:lpstr>
      <vt:lpstr>Alibaba PuHuiTi</vt:lpstr>
      <vt:lpstr>Alibaba PuHuiTi Medium</vt:lpstr>
      <vt:lpstr>Alibaba PuHuiTi M</vt:lpstr>
      <vt:lpstr>Segoe UI Light</vt:lpstr>
      <vt:lpstr>微软雅黑 Light</vt:lpstr>
      <vt:lpstr>Open Sans</vt:lpstr>
      <vt:lpstr>Segoe Print</vt:lpstr>
      <vt:lpstr>等线</vt:lpstr>
      <vt:lpstr>Roboto</vt:lpstr>
      <vt:lpstr>Cambria Math</vt:lpstr>
      <vt:lpstr>Arial Unicode MS</vt:lpstr>
      <vt:lpstr>Helvetica Neue</vt:lpstr>
      <vt:lpstr>Calibri</vt:lpstr>
      <vt:lpstr>Söhne</vt:lpstr>
      <vt:lpstr>思源黑体 CN Normal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决策树</vt:lpstr>
      <vt:lpstr>PowerPoint 演示文稿</vt:lpstr>
      <vt:lpstr>PowerPoint 演示文稿</vt:lpstr>
      <vt:lpstr> 决策树简介 – 生活中的决策树</vt:lpstr>
      <vt:lpstr> 决策树简介</vt:lpstr>
      <vt:lpstr>PowerPoint 演示文稿</vt:lpstr>
      <vt:lpstr>PowerPoint 演示文稿</vt:lpstr>
      <vt:lpstr>PowerPoint 演示文稿</vt:lpstr>
      <vt:lpstr>  信息熵</vt:lpstr>
      <vt:lpstr>  信息熵</vt:lpstr>
      <vt:lpstr>  ID3决策树-信息熵</vt:lpstr>
      <vt:lpstr> 信息增益</vt:lpstr>
      <vt:lpstr>信息增益</vt:lpstr>
      <vt:lpstr>  ID3决策树构建流程</vt:lpstr>
      <vt:lpstr>  ID3决策树</vt:lpstr>
      <vt:lpstr>  ID3决策树– 信息增益案例</vt:lpstr>
      <vt:lpstr>  ID3决策树– 信息增益案例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C4.5决策树</vt:lpstr>
      <vt:lpstr> 信息增益率</vt:lpstr>
      <vt:lpstr> 信息增益率</vt:lpstr>
      <vt:lpstr>PowerPoint 演示文稿</vt:lpstr>
      <vt:lpstr>PowerPoint 演示文稿</vt:lpstr>
      <vt:lpstr>PowerPoint 演示文稿</vt:lpstr>
      <vt:lpstr>PowerPoint 演示文稿</vt:lpstr>
      <vt:lpstr> CART决策树（Classification and Regression Tree）</vt:lpstr>
      <vt:lpstr> CART分类树</vt:lpstr>
      <vt:lpstr> CART分类树</vt:lpstr>
      <vt:lpstr> CART决策树</vt:lpstr>
      <vt:lpstr> CART决策树 – CART树原理举例</vt:lpstr>
      <vt:lpstr> CART决策树 – CART树原理举例</vt:lpstr>
      <vt:lpstr> CART决策树 – CART树原理举例</vt:lpstr>
      <vt:lpstr> 三种分类树的对比</vt:lpstr>
      <vt:lpstr>PowerPoint 演示文稿</vt:lpstr>
      <vt:lpstr>PowerPoint 演示文稿</vt:lpstr>
      <vt:lpstr>PowerPoint 演示文稿</vt:lpstr>
      <vt:lpstr>PowerPoint 演示文稿</vt:lpstr>
      <vt:lpstr> CART决策案例 –泰坦尼克号乘客生存预测</vt:lpstr>
      <vt:lpstr> CART决策案例 –泰坦尼克号乘客生存预测</vt:lpstr>
      <vt:lpstr>CART决策案例 –泰坦尼克号乘客生存预测</vt:lpstr>
      <vt:lpstr>泰坦尼克号乘客生存预测</vt:lpstr>
      <vt:lpstr>PowerPoint 演示文稿</vt:lpstr>
      <vt:lpstr>PowerPoint 演示文稿</vt:lpstr>
      <vt:lpstr> CART 回归决策树</vt:lpstr>
      <vt:lpstr> CART回归决策树</vt:lpstr>
      <vt:lpstr> CART 回归决策树</vt:lpstr>
      <vt:lpstr> CART回归决策树</vt:lpstr>
      <vt:lpstr> CART决策树 – 案例：线性回归与回归决策树对比	</vt:lpstr>
      <vt:lpstr>案例：线性回归与回归决策树对比	</vt:lpstr>
      <vt:lpstr>案例：线性回归与回归决策树对比	</vt:lpstr>
      <vt:lpstr>PowerPoint 演示文稿</vt:lpstr>
      <vt:lpstr>PowerPoint 演示文稿</vt:lpstr>
      <vt:lpstr>PowerPoint 演示文稿</vt:lpstr>
      <vt:lpstr> 决策树正则化 – 剪枝</vt:lpstr>
      <vt:lpstr>剪枝思想</vt:lpstr>
      <vt:lpstr>剪枝原理</vt:lpstr>
      <vt:lpstr>预剪枝</vt:lpstr>
      <vt:lpstr> 决策树正则化 – 剪枝的基本工作原理 – 后剪枝1</vt:lpstr>
      <vt:lpstr> 决策树正则化 – 剪枝技术对比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老酒</cp:lastModifiedBy>
  <cp:revision>1428</cp:revision>
  <dcterms:created xsi:type="dcterms:W3CDTF">2020-03-31T02:23:00Z</dcterms:created>
  <dcterms:modified xsi:type="dcterms:W3CDTF">2025-01-01T17:59:48Z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9DD590DF4DF0418CB42F2FAB1DA1B00E_12</vt:lpwstr>
  </property>
  <property fmtid="{D5CDD505-2E9C-101B-9397-08002B2CF9AE}" pid="3" name="KSOProductBuildVer">
    <vt:lpwstr>2052-12.1.0.19770</vt:lpwstr>
  </property>
</Properties>
</file>